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GREG OWNS THE OPEN. Do not introduce yourself first.
After Greg's intro, pick up with: 'Greg, thanks. Let me give you the longer version because Greg's intro was generous and short.'
Hold this title slide for ~30 seconds while you do a one-line acknowledgement of the room.
Then advance to slide 2 (Who I am) — that's the start of your in-depth intro.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Sit on this slide for 60–90 seconds even if the room is quiet.
Operators trust honesty. The crimson box on the right is your credibility insurance.
Reference: 2026-04-16 Honest Capability Audit. Mention by date if anyone presses.
Standing rule: NEVER claim live FIRES iPhone camera, live SIPRNET ingest, FIPS / CAC / IL-5 as live today.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Skip this slide if running tight on time — it's a credibility slide for power users who want to see operator-discipline, not new content.
If on time: 'These nine items are doctrine — every operator page conforms or it doesn't ship. That's the discipline that makes a TAK power user trust a new screen.'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Reference slide. Don't read it. Use it when someone asks 'what standards do you map to?' — land on the column they care about and move on.
MOSA + JADC2 alignment is the procurement-language proof. Doctrine-matched is the operator-language proof.</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anyone is in the room from a prime (Booz Allen, Lockheed, CACI, Leidos, Raytheon) this is the slide where they evaluate teaming.
Single-principal-SDVOSB is the obvious objection — 'what happens if you get hit by a bus.' Pre-empt with the teaming-tail line.
If asked about Booz Allen specifically (Greg's likely firm via the Hadean investment): 'I'd welcome the teaming conversation. Booz Allen has the channel; ATLAS has the edge layer that completes the stack underneath Hadean.'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a take-home. Tell the room: 'After this call, every URL on this slide is live and clickable. No login. Walk anything you want, on your own time.'
If Greg broadcasts the deck after the call, this slide alone is the operator-friendly index of the platform.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close. You are now ~5 minutes from the top of the hour. Do not let Greg fill the silence — own these three asks.
Read them slowly. After ask 3, stop talking. Whoever speaks first owns the next move.
If the room goes silent, look at Greg. He'll prompt one of his pipehitters by name.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Stay on this slide ~90 seconds. Read the boxes lightly — the audience reads faster than you talk.
Do NOT walk through every degree. Hit the MOS first ('CWO 131A — the math that turns sensor detection into a fire mission'), then land the Dartmouth Implementation Science line.
The italic line at the bottom is the bridge to slide 3.</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~90 seconds. Don't read every row — the audience reads them. Just gesture at the pattern.
Land the closing line slowly: 'The math wasn't the problem. The hardware wasn't the problem. The missing piece was the software in the middle. So I built it.'
Then advance — next slide is what 'it' 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~90 seconds. This is the bridge from intro to demo.
Lean on: 'production-deployed today, not a demo environment, not a slideware concept — same URL I'd hand to a colonel today.'
If anyone wants the link in chat, click the live platform URL at the bottom of this slide.
Then say: 'Greg told me this group is TAK and Palantir power users — exactly the right audience because that's the stack ATLAS plugs into, not the stack it competes with. Let me share my screen.'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minutes. Share screen on /cop.
Open with: 'First — CoT XML streaming. 919 lines of TAK bridge code, 27 CoT and multicast handlers. ATAK, WinTAK, the same wire format your TAK server already speaks.'
Click sequence on /cop:
  1. Point at the green UNCLASSIFIED ribbon top + bottom (DoDM 5200.01-V2 marking)
  2. Show ~500 live ADS-B tracks with 2525D affiliation frames
  3. Click the LL/MGRS toggle in the bottom coord bar
  4. Press '?' to show the help card. Mention F/L/K/M/G/T shortcuts — 'built to a TAK power-user's muscle memory'
  5. Mention: every track here is exportable as CoT to your TAK feed, configurable destination.
Anticipated Q (any TAK user): 'Does it actually push CoT or is it a viewer that talks CoT?' — ANSWER: Pushes. Walk through the code reference if asked.
Anticipated Q: 'What CoT types?' — a-f-G, a-h-G, a-n-G, plus a-f-A / a-h-A. Custom CoT via USEIF schema add.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minutes. Share screen on /cram-dashboard.
Open: 'Second — counter-UAS at ninety-eight bucks per node. SDR, USB mic, ESP32. This is the C-UAS pitch most of the industry is approximating with multi-million-dollar hardware — we're doing it on Amazon parts.'
(If the room is operator-tier and Greg's framing of 'pipehitters' holds, you can use Terry's stronger source-line: 'This is the C-UAS pitch every prime is faking.' Read the room.)
Walk: live detections panel, classifier output, counter-battery generation.
Land the cost line: 'Battalion-scale: forty-nine thousand vs fifteen million. Software fusion against hardware-per-node — roughly one hundred to one.'
Same mesh = three missions: C-UAS, C-RAM, GPS-denied PNT including Timing.
Honest line if pushed on accuracy: 'V1 spectral classifier. /sensor-lab shows confidence levels. Not pretending it's a Northrop radar.'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minutes. Share screen on /fires.
Open: 'Third — full MGRS and UTM math, ballistic engine, AFATDS and VMF K05.1 exporters. Detection-to-CFF under four seconds.'
DO NOT skip the honest box at the bottom — say it out loud BEFORE someone asks: 'Quick honest note up front — this is the FDC math and the message export, not a forward-observer video stream. The streaming module is on the production path, not in today's build.'
If anyone has the live FIRES camera question: 'No expo-camera in the build, no LiveFeedScreen.tsx — it isn't there. FIRES handles mission planning, ballistic engine, AFATDS / TITAN / CoT export today.'
Personal note worth landing: 'This is the work I used to do by hand at the targeting cell. The platform doesn't replace the targeting officer's judgment — it gives them back the time they used to spend on arithmetic so they can spend it on the call.'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minutes. Share screen on /gps-denied first, then /swarm-c2.
Open: 'Fourth — works offline. Full PWA, IndexedDB sync, Bluetooth mesh, Web Serial. The whole platform in your hand on a tablet with no network.'
On /gps-denied: point out the seven methods, weighted fusion, the nine adversary GPS jammer profiles it transitions away from. Use the British formulation 'PNT including Timing.'
On /swarm-c2: kill-chain integration story, failsafe kill switches.
USEIF is the punchline — 'twelve protocols, sensor in, effector out, MIL-STD plus civil. This is what makes ATLAS a node in your stack instead of another silo.'
DO NOT skip the honest box — say SIPRNET ingest is a deployment step, not a code gap, BEFORE someone asks.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3–5 minutes. STOP screen-sharing. Look at the camera. This is the moment of the brief.
Greg's room is in the Hadean orbit (Booz Allen Ventures invested 9 Mar 2026; Lt. Gen. (Ret.) Scott Howell — 15th JSOC commander — + Dawn Meyerriecks are senior advisors). Address the Hadean question BEFORE someone asks.
Land it: 'Hadean does massive-scale synthetic environments — that's a real product in their lane. ATLAS is the layer underneath: actual sensor ingest, actual call-for-fire math, actual TAK plumbing, actual offline-on-a-tablet deployment. Synthetic environment for the planning cycle, ATLAS for the execution cycle. Same operator never has to context-switch between two stacks.'
Then the open question: 'Tell me what's missing. What integration would you want tested against your stack?'
Anticipated push: 'Booz Allen invested in Hadean — doesn't that make Hadean the obvious pick?' — ANSWER: Booz Allen invested in the synthetic-environments category. They're the channel; Hadean is the product. Same Booz Allen has every reason to pair that synthetic environment with a US-built, SDVOSB-supplied edge layer for actual operations.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hyperlink" Target="https://shield-atlas-production.up.railway.app" TargetMode="External"/><Relationship Id="rId2" Type="http://schemas.openxmlformats.org/officeDocument/2006/relationships/hyperlink" Target="https://shield-atlas-production.up.railway.app/documents" TargetMode="External"/><Relationship Id="rId3" Type="http://schemas.openxmlformats.org/officeDocument/2006/relationships/hyperlink" Target="https://shield-atlas-production.up.railway.app/capability-statement" TargetMode="External"/><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hyperlink" Target="https://shield-atlas-production.up.railway.app/executive-summary" TargetMode="External"/><Relationship Id="rId2" Type="http://schemas.openxmlformats.org/officeDocument/2006/relationships/hyperlink" Target="https://shield-atlas-production.up.railway.app/capability-statement" TargetMode="External"/><Relationship Id="rId3" Type="http://schemas.openxmlformats.org/officeDocument/2006/relationships/hyperlink" Target="https://shield-atlas-production.up.railway.app/defense-briefing" TargetMode="External"/><Relationship Id="rId4" Type="http://schemas.openxmlformats.org/officeDocument/2006/relationships/hyperlink" Target="https://shield-atlas-production.up.railway.app/documents" TargetMode="External"/><Relationship Id="rId5" Type="http://schemas.openxmlformats.org/officeDocument/2006/relationships/hyperlink" Target="https://shield-atlas-production.up.railway.app/cop" TargetMode="External"/><Relationship Id="rId6" Type="http://schemas.openxmlformats.org/officeDocument/2006/relationships/hyperlink" Target="https://shield-atlas-production.up.railway.app/cram-dashboard" TargetMode="External"/><Relationship Id="rId7" Type="http://schemas.openxmlformats.org/officeDocument/2006/relationships/hyperlink" Target="https://shield-atlas-production.up.railway.app/fires" TargetMode="External"/><Relationship Id="rId8" Type="http://schemas.openxmlformats.org/officeDocument/2006/relationships/hyperlink" Target="https://shield-atlas-production.up.railway.app/maritime" TargetMode="External"/><Relationship Id="rId9" Type="http://schemas.openxmlformats.org/officeDocument/2006/relationships/hyperlink" Target="https://shield-atlas-production.up.railway.app/kill-web" TargetMode="External"/><Relationship Id="rId10" Type="http://schemas.openxmlformats.org/officeDocument/2006/relationships/hyperlink" Target="https://shield-atlas-production.up.railway.app/gps-denied" TargetMode="External"/><Relationship Id="rId11" Type="http://schemas.openxmlformats.org/officeDocument/2006/relationships/hyperlink" Target="https://shield-atlas-production.up.railway.app/swarm-c2" TargetMode="External"/><Relationship Id="rId12" Type="http://schemas.openxmlformats.org/officeDocument/2006/relationships/hyperlink" Target="https://shield-atlas-production.up.railway.app/evaluate" TargetMode="External"/><Relationship Id="rId13" Type="http://schemas.openxmlformats.org/officeDocument/2006/relationships/hyperlink" Target="https://shield-atlas-production.up.railway.app/training" TargetMode="External"/><Relationship Id="rId14" Type="http://schemas.openxmlformats.org/officeDocument/2006/relationships/hyperlink" Target="https://shield-atlas-production.up.railway.app/sandbox" TargetMode="External"/><Relationship Id="rId15" Type="http://schemas.openxmlformats.org/officeDocument/2006/relationships/hyperlink" Target="https://shield-atlas-production.up.railway.app/security" TargetMode="External"/><Relationship Id="rId16" Type="http://schemas.openxmlformats.org/officeDocument/2006/relationships/hyperlink" Target="https://shield-atlas-production.up.railway.app/airspace" TargetMode="External"/><Relationship Id="rId17" Type="http://schemas.openxmlformats.org/officeDocument/2006/relationships/hyperlink" Target="https://shield-atlas-production.up.railway.app/sensor-lab" TargetMode="External"/><Relationship Id="rId18" Type="http://schemas.openxmlformats.org/officeDocument/2006/relationships/hyperlink" Target="https://shield-atlas-production.up.railway.app/capabilities" TargetMode="External"/><Relationship Id="rId19" Type="http://schemas.openxmlformats.org/officeDocument/2006/relationships/hyperlink" Target="https://shield-atlas-production.up.railway.app/health" TargetMode="External"/><Relationship Id="rId20" Type="http://schemas.openxmlformats.org/officeDocument/2006/relationships/slideLayout" Target="../slideLayouts/slideLayout1.xml"/><Relationship Id="rId21"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hyperlink" Target="https://shield-atlas-production.up.railway.app" TargetMode="External"/><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hyperlink" Target="https://shield-atlas-production.up.railway.app" TargetMode="External"/><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hyperlink" Target="https://shield-atlas-production.up.railway.app/cop" TargetMode="External"/><Relationship Id="rId2" Type="http://schemas.openxmlformats.org/officeDocument/2006/relationships/hyperlink" Target="https://shield-atlas-production.up.railway.app/cop?help=1" TargetMode="External"/><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hyperlink" Target="https://shield-atlas-production.up.railway.app/cram-dashboard" TargetMode="External"/><Relationship Id="rId2" Type="http://schemas.openxmlformats.org/officeDocument/2006/relationships/hyperlink" Target="https://shield-atlas-production.up.railway.app/sensor-lab" TargetMode="External"/><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hyperlink" Target="https://shield-atlas-production.up.railway.app/fires" TargetMode="External"/><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hyperlink" Target="https://shield-atlas-production.up.railway.app/gps-denied" TargetMode="External"/><Relationship Id="rId2" Type="http://schemas.openxmlformats.org/officeDocument/2006/relationships/hyperlink" Target="https://shield-atlas-production.up.railway.app/swarm-c2" TargetMode="External"/><Relationship Id="rId3" Type="http://schemas.openxmlformats.org/officeDocument/2006/relationships/hyperlink" Target="https://shield-atlas-production.up.railway.app/kill-web" TargetMode="External"/><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91440"/>
          </a:xfrm>
          <a:prstGeom prst="rect">
            <a:avLst/>
          </a:prstGeom>
          <a:solidFill>
            <a:srgbClr val="3B82F6"/>
          </a:solidFill>
          <a:ln/>
        </p:spPr>
      </p:sp>
      <p:sp>
        <p:nvSpPr>
          <p:cNvPr id="3" name="Shape 1"/>
          <p:cNvSpPr/>
          <p:nvPr/>
        </p:nvSpPr>
        <p:spPr>
          <a:xfrm>
            <a:off x="0" y="4526280"/>
            <a:ext cx="9144000" cy="617220"/>
          </a:xfrm>
          <a:prstGeom prst="rect">
            <a:avLst/>
          </a:prstGeom>
          <a:solidFill>
            <a:srgbClr val="0A1628"/>
          </a:solidFill>
          <a:ln/>
        </p:spPr>
      </p:sp>
      <p:sp>
        <p:nvSpPr>
          <p:cNvPr id="4" name="Text 2"/>
          <p:cNvSpPr/>
          <p:nvPr/>
        </p:nvSpPr>
        <p:spPr>
          <a:xfrm>
            <a:off x="457200" y="502920"/>
            <a:ext cx="8229600" cy="731520"/>
          </a:xfrm>
          <a:prstGeom prst="rect">
            <a:avLst/>
          </a:prstGeom>
          <a:noFill/>
          <a:ln/>
        </p:spPr>
        <p:txBody>
          <a:bodyPr wrap="square" rtlCol="0" anchor="ctr"/>
          <a:lstStyle/>
          <a:p>
            <a:pPr indent="0" marL="0">
              <a:buNone/>
            </a:pPr>
            <a:r>
              <a:rPr lang="en-US" sz="4400" b="1" dirty="0">
                <a:solidFill>
                  <a:srgbClr val="FFFFFF"/>
                </a:solidFill>
                <a:latin typeface="Arial" pitchFamily="34" charset="0"/>
                <a:ea typeface="Arial" pitchFamily="34" charset="-122"/>
                <a:cs typeface="Arial" pitchFamily="34" charset="-120"/>
              </a:rPr>
              <a:t>SHIELD / ATLAS</a:t>
            </a:r>
            <a:endParaRPr lang="en-US" sz="4400" dirty="0"/>
          </a:p>
        </p:txBody>
      </p:sp>
      <p:sp>
        <p:nvSpPr>
          <p:cNvPr id="5" name="Text 3"/>
          <p:cNvSpPr/>
          <p:nvPr/>
        </p:nvSpPr>
        <p:spPr>
          <a:xfrm>
            <a:off x="457200" y="1325880"/>
            <a:ext cx="8229600" cy="457200"/>
          </a:xfrm>
          <a:prstGeom prst="rect">
            <a:avLst/>
          </a:prstGeom>
          <a:noFill/>
          <a:ln/>
        </p:spPr>
        <p:txBody>
          <a:bodyPr wrap="square" rtlCol="0" anchor="ctr"/>
          <a:lstStyle/>
          <a:p>
            <a:pPr indent="0" marL="0">
              <a:buNone/>
            </a:pPr>
            <a:r>
              <a:rPr lang="en-US" sz="2600" dirty="0">
                <a:solidFill>
                  <a:srgbClr val="3B82F6"/>
                </a:solidFill>
                <a:latin typeface="Arial" pitchFamily="34" charset="0"/>
                <a:ea typeface="Arial" pitchFamily="34" charset="-122"/>
                <a:cs typeface="Arial" pitchFamily="34" charset="-120"/>
              </a:rPr>
              <a:t>Capes Brief</a:t>
            </a:r>
            <a:endParaRPr lang="en-US" sz="2600" dirty="0"/>
          </a:p>
        </p:txBody>
      </p:sp>
      <p:sp>
        <p:nvSpPr>
          <p:cNvPr id="6" name="Text 4"/>
          <p:cNvSpPr/>
          <p:nvPr/>
        </p:nvSpPr>
        <p:spPr>
          <a:xfrm>
            <a:off x="457200" y="1874520"/>
            <a:ext cx="8229600" cy="822960"/>
          </a:xfrm>
          <a:prstGeom prst="rect">
            <a:avLst/>
          </a:prstGeom>
          <a:noFill/>
          <a:ln/>
        </p:spPr>
        <p:txBody>
          <a:bodyPr wrap="square" rtlCol="0" anchor="ctr"/>
          <a:lstStyle/>
          <a:p>
            <a:pPr indent="0" marL="0">
              <a:lnSpc>
                <a:spcPct val="130000"/>
              </a:lnSpc>
              <a:buNone/>
            </a:pPr>
            <a:r>
              <a:rPr lang="en-US" sz="1400" dirty="0">
                <a:solidFill>
                  <a:srgbClr val="CBD5E1"/>
                </a:solidFill>
                <a:latin typeface="Arial" pitchFamily="34" charset="0"/>
                <a:ea typeface="Arial" pitchFamily="34" charset="-122"/>
                <a:cs typeface="Arial" pitchFamily="34" charset="-120"/>
              </a:rPr>
              <a:t>Production-deployed sensor-fusion + edge-integration platform.</a:t>
            </a:r>
            <a:endParaRPr lang="en-US" sz="1400" dirty="0"/>
          </a:p>
          <a:p>
            <a:pPr indent="0" marL="0">
              <a:lnSpc>
                <a:spcPct val="130000"/>
              </a:lnSpc>
              <a:buNone/>
            </a:pPr>
            <a:r>
              <a:rPr lang="en-US" sz="1400" dirty="0">
                <a:solidFill>
                  <a:srgbClr val="CBD5E1"/>
                </a:solidFill>
                <a:latin typeface="Arial" pitchFamily="34" charset="0"/>
                <a:ea typeface="Arial" pitchFamily="34" charset="-122"/>
                <a:cs typeface="Arial" pitchFamily="34" charset="-120"/>
              </a:rPr>
              <a:t>Plugs into TAK and Palantir. Works offline on a tablet.</a:t>
            </a:r>
            <a:endParaRPr lang="en-US" sz="1400" dirty="0"/>
          </a:p>
        </p:txBody>
      </p:sp>
      <p:sp>
        <p:nvSpPr>
          <p:cNvPr id="7" name="Shape 5"/>
          <p:cNvSpPr/>
          <p:nvPr/>
        </p:nvSpPr>
        <p:spPr>
          <a:xfrm>
            <a:off x="457200" y="2788920"/>
            <a:ext cx="2743200" cy="18288"/>
          </a:xfrm>
          <a:prstGeom prst="rect">
            <a:avLst/>
          </a:prstGeom>
          <a:solidFill>
            <a:srgbClr val="F59E0B"/>
          </a:solidFill>
          <a:ln/>
        </p:spPr>
      </p:sp>
      <p:sp>
        <p:nvSpPr>
          <p:cNvPr id="8" name="Text 6"/>
          <p:cNvSpPr/>
          <p:nvPr/>
        </p:nvSpPr>
        <p:spPr>
          <a:xfrm>
            <a:off x="457200" y="2971800"/>
            <a:ext cx="8229600" cy="2377440"/>
          </a:xfrm>
          <a:prstGeom prst="rect">
            <a:avLst/>
          </a:prstGeom>
          <a:noFill/>
          <a:ln/>
        </p:spPr>
        <p:txBody>
          <a:bodyPr wrap="square" rtlCol="0" anchor="ctr"/>
          <a:lstStyle/>
          <a:p>
            <a:pPr indent="0" marL="0">
              <a:lnSpc>
                <a:spcPct val="150000"/>
              </a:lnSpc>
              <a:buNone/>
            </a:pPr>
            <a:r>
              <a:rPr lang="en-US" sz="1100" dirty="0">
                <a:solidFill>
                  <a:srgbClr val="94A3B8"/>
                </a:solidFill>
                <a:latin typeface="Arial" pitchFamily="34" charset="0"/>
                <a:ea typeface="Arial" pitchFamily="34" charset="-122"/>
                <a:cs typeface="Arial" pitchFamily="34" charset="-120"/>
              </a:rPr>
              <a:t>Briefer  </a:t>
            </a:r>
            <a:pPr indent="0" marL="0">
              <a:lnSpc>
                <a:spcPct val="150000"/>
              </a:lnSpc>
              <a:buNone/>
            </a:pPr>
            <a:r>
              <a:rPr lang="en-US" sz="1100" dirty="0">
                <a:solidFill>
                  <a:srgbClr val="FFFFFF"/>
                </a:solidFill>
                <a:latin typeface="Arial" pitchFamily="34" charset="0"/>
                <a:ea typeface="Arial" pitchFamily="34" charset="-122"/>
                <a:cs typeface="Arial" pitchFamily="34" charset="-120"/>
              </a:rPr>
              <a:t>Dr. Terry Flood, DHA, DBA  —  CWO 131A Retired (Targeting / EW / Fires / Intel)
</a:t>
            </a:r>
            <a:pPr indent="0" marL="0">
              <a:lnSpc>
                <a:spcPct val="150000"/>
              </a:lnSpc>
              <a:buNone/>
            </a:pPr>
            <a:r>
              <a:rPr lang="en-US" sz="1100" dirty="0">
                <a:solidFill>
                  <a:srgbClr val="94A3B8"/>
                </a:solidFill>
                <a:latin typeface="Arial" pitchFamily="34" charset="0"/>
                <a:ea typeface="Arial" pitchFamily="34" charset="-122"/>
                <a:cs typeface="Arial" pitchFamily="34" charset="-120"/>
              </a:rPr>
              <a:t>Company  </a:t>
            </a:r>
            <a:pPr indent="0" marL="0">
              <a:lnSpc>
                <a:spcPct val="150000"/>
              </a:lnSpc>
              <a:buNone/>
            </a:pPr>
            <a:r>
              <a:rPr lang="en-US" sz="1100" dirty="0">
                <a:solidFill>
                  <a:srgbClr val="FFFFFF"/>
                </a:solidFill>
                <a:latin typeface="Arial" pitchFamily="34" charset="0"/>
                <a:ea typeface="Arial" pitchFamily="34" charset="-122"/>
                <a:cs typeface="Arial" pitchFamily="34" charset="-120"/>
              </a:rPr>
              <a:t>Integrated Services and Solutions LLC (ISS)  —  SDVOSB application in process
</a:t>
            </a:r>
            <a:pPr indent="0" marL="0">
              <a:lnSpc>
                <a:spcPct val="150000"/>
              </a:lnSpc>
              <a:buNone/>
            </a:pPr>
            <a:r>
              <a:rPr lang="en-US" sz="1100" dirty="0">
                <a:solidFill>
                  <a:srgbClr val="94A3B8"/>
                </a:solidFill>
                <a:latin typeface="Arial" pitchFamily="34" charset="0"/>
                <a:ea typeface="Arial" pitchFamily="34" charset="-122"/>
                <a:cs typeface="Arial" pitchFamily="34" charset="-120"/>
              </a:rPr>
              <a:t>CAGE  </a:t>
            </a:r>
            <a:pPr indent="0" marL="0">
              <a:lnSpc>
                <a:spcPct val="150000"/>
              </a:lnSpc>
              <a:buNone/>
            </a:pPr>
            <a:r>
              <a:rPr lang="en-US" sz="1100" dirty="0">
                <a:solidFill>
                  <a:srgbClr val="FFFFFF"/>
                </a:solidFill>
                <a:latin typeface="Arial" pitchFamily="34" charset="0"/>
                <a:ea typeface="Arial" pitchFamily="34" charset="-122"/>
                <a:cs typeface="Arial" pitchFamily="34" charset="-120"/>
              </a:rPr>
              <a:t>9VKK3   </a:t>
            </a:r>
            <a:pPr indent="0" marL="0">
              <a:lnSpc>
                <a:spcPct val="150000"/>
              </a:lnSpc>
              <a:buNone/>
            </a:pPr>
            <a:r>
              <a:rPr lang="en-US" sz="1100" dirty="0">
                <a:solidFill>
                  <a:srgbClr val="94A3B8"/>
                </a:solidFill>
                <a:latin typeface="Arial" pitchFamily="34" charset="0"/>
                <a:ea typeface="Arial" pitchFamily="34" charset="-122"/>
                <a:cs typeface="Arial" pitchFamily="34" charset="-120"/>
              </a:rPr>
              <a:t>UEI  </a:t>
            </a:r>
            <a:pPr indent="0" marL="0">
              <a:lnSpc>
                <a:spcPct val="150000"/>
              </a:lnSpc>
              <a:buNone/>
            </a:pPr>
            <a:r>
              <a:rPr lang="en-US" sz="1100" dirty="0">
                <a:solidFill>
                  <a:srgbClr val="FFFFFF"/>
                </a:solidFill>
                <a:latin typeface="Arial" pitchFamily="34" charset="0"/>
                <a:ea typeface="Arial" pitchFamily="34" charset="-122"/>
                <a:cs typeface="Arial" pitchFamily="34" charset="-120"/>
              </a:rPr>
              <a:t>C7YDV3P8EHL7
</a:t>
            </a:r>
            <a:pPr indent="0" marL="0">
              <a:lnSpc>
                <a:spcPct val="150000"/>
              </a:lnSpc>
              <a:buNone/>
            </a:pPr>
            <a:r>
              <a:rPr lang="en-US" sz="1100" dirty="0">
                <a:solidFill>
                  <a:srgbClr val="94A3B8"/>
                </a:solidFill>
                <a:latin typeface="Arial" pitchFamily="34" charset="0"/>
                <a:ea typeface="Arial" pitchFamily="34" charset="-122"/>
                <a:cs typeface="Arial" pitchFamily="34" charset="-120"/>
              </a:rPr>
              <a:t>Contact  </a:t>
            </a:r>
            <a:pPr indent="0" marL="0">
              <a:lnSpc>
                <a:spcPct val="150000"/>
              </a:lnSpc>
              <a:buNone/>
            </a:pPr>
            <a:r>
              <a:rPr lang="en-US" sz="1100" dirty="0">
                <a:solidFill>
                  <a:srgbClr val="FFFFFF"/>
                </a:solidFill>
                <a:latin typeface="Arial" pitchFamily="34" charset="0"/>
                <a:ea typeface="Arial" pitchFamily="34" charset="-122"/>
                <a:cs typeface="Arial" pitchFamily="34" charset="-120"/>
              </a:rPr>
              <a:t>mr.terryflood@gmail.com   254-319-8460
</a:t>
            </a:r>
            <a:pPr indent="0" marL="0">
              <a:lnSpc>
                <a:spcPct val="150000"/>
              </a:lnSpc>
              <a:buNone/>
            </a:pPr>
            <a:r>
              <a:rPr lang="en-US" sz="1100" dirty="0">
                <a:solidFill>
                  <a:srgbClr val="94A3B8"/>
                </a:solidFill>
                <a:latin typeface="Arial" pitchFamily="34" charset="0"/>
                <a:ea typeface="Arial" pitchFamily="34" charset="-122"/>
                <a:cs typeface="Arial" pitchFamily="34" charset="-120"/>
              </a:rPr>
              <a:t>Live platform  </a:t>
            </a:r>
            <a:pPr indent="0" marL="0">
              <a:lnSpc>
                <a:spcPct val="150000"/>
              </a:lnSpc>
              <a:buNone/>
            </a:pPr>
            <a:r>
              <a:rPr lang="en-US" sz="1100" u="sng" dirty="0">
                <a:solidFill>
                  <a:srgbClr val="3B82F6"/>
                </a:solidFill>
                <a:latin typeface="Arial" pitchFamily="34" charset="0"/>
                <a:ea typeface="Arial" pitchFamily="34" charset="-122"/>
                <a:cs typeface="Arial" pitchFamily="34" charset="-120"/>
                <a:hlinkClick r:id="rId1" invalidUrl="" action="" tgtFrame="" tooltip="SHIELD/ATLAS live platform" history="1" highlightClick="0" endSnd="0">
                  <a:extLst>
                    <a:ext uri="{A12FA001-AC4F-418D-AE19-62706E023703}">
                      <ahyp:hlinkClr xmlns:ahyp="http://schemas.microsoft.com/office/drawing/2018/hyperlinkcolor" val="tx"/>
                    </a:ext>
                  </a:extLst>
                </a:hlinkClick>
              </a:rPr>
              <a:t>https://shield-atlas-production.up.railway.app</a:t>
            </a:r>
            <a:pPr indent="0" marL="0">
              <a:lnSpc>
                <a:spcPct val="150000"/>
              </a:lnSpc>
              <a:buNone/>
            </a:pPr>
            <a:endParaRPr lang="en-US" sz="1100" dirty="0"/>
          </a:p>
          <a:p>
            <a:pPr indent="0" marL="0">
              <a:lnSpc>
                <a:spcPct val="150000"/>
              </a:lnSpc>
              <a:buNone/>
            </a:pPr>
            <a:r>
              <a:rPr lang="en-US" sz="1100" dirty="0">
                <a:solidFill>
                  <a:srgbClr val="94A3B8"/>
                </a:solidFill>
                <a:latin typeface="Arial" pitchFamily="34" charset="0"/>
                <a:ea typeface="Arial" pitchFamily="34" charset="-122"/>
                <a:cs typeface="Arial" pitchFamily="34" charset="-120"/>
              </a:rPr>
              <a:t>Live documents  </a:t>
            </a:r>
            <a:endParaRPr lang="en-US" sz="1100" dirty="0"/>
          </a:p>
          <a:p>
            <a:pPr indent="0" marL="0">
              <a:lnSpc>
                <a:spcPct val="150000"/>
              </a:lnSpc>
              <a:buNone/>
            </a:pPr>
            <a:r>
              <a:rPr lang="en-US" sz="1100" u="sng" dirty="0">
                <a:solidFill>
                  <a:srgbClr val="3B82F6"/>
                </a:solidFill>
                <a:latin typeface="Arial" pitchFamily="34" charset="0"/>
                <a:ea typeface="Arial" pitchFamily="34" charset="-122"/>
                <a:cs typeface="Arial" pitchFamily="34" charset="-120"/>
                <a:hlinkClick r:id="rId2" invalidUrl="" action="" tgtFrame="" tooltip="Document library" history="1" highlightClick="0" endSnd="0">
                  <a:extLst>
                    <a:ext uri="{A12FA001-AC4F-418D-AE19-62706E023703}">
                      <ahyp:hlinkClr xmlns:ahyp="http://schemas.microsoft.com/office/drawing/2018/hyperlinkcolor" val="tx"/>
                    </a:ext>
                  </a:extLst>
                </a:hlinkClick>
              </a:rPr>
              <a:t>https://shield-atlas-production.up.railway.app/documents</a:t>
            </a:r>
            <a:pPr indent="0" marL="0">
              <a:lnSpc>
                <a:spcPct val="150000"/>
              </a:lnSpc>
              <a:buNone/>
            </a:pPr>
            <a:endParaRPr lang="en-US" sz="1100" dirty="0"/>
          </a:p>
          <a:p>
            <a:pPr indent="0" marL="0">
              <a:lnSpc>
                <a:spcPct val="150000"/>
              </a:lnSpc>
              <a:buNone/>
            </a:pPr>
            <a:r>
              <a:rPr lang="en-US" sz="1100" dirty="0">
                <a:solidFill>
                  <a:srgbClr val="94A3B8"/>
                </a:solidFill>
                <a:latin typeface="Arial" pitchFamily="34" charset="0"/>
                <a:ea typeface="Arial" pitchFamily="34" charset="-122"/>
                <a:cs typeface="Arial" pitchFamily="34" charset="-120"/>
              </a:rPr>
              <a:t>Live cap statement  </a:t>
            </a:r>
            <a:endParaRPr lang="en-US" sz="1100" dirty="0"/>
          </a:p>
          <a:p>
            <a:pPr indent="0" marL="0">
              <a:lnSpc>
                <a:spcPct val="150000"/>
              </a:lnSpc>
              <a:buNone/>
            </a:pPr>
            <a:r>
              <a:rPr lang="en-US" sz="1100" u="sng" dirty="0">
                <a:solidFill>
                  <a:srgbClr val="3B82F6"/>
                </a:solidFill>
                <a:latin typeface="Arial" pitchFamily="34" charset="0"/>
                <a:ea typeface="Arial" pitchFamily="34" charset="-122"/>
                <a:cs typeface="Arial" pitchFamily="34" charset="-120"/>
                <a:hlinkClick r:id="rId3" invalidUrl="" action="" tgtFrame="" tooltip="Capability statement" history="1" highlightClick="0" endSnd="0">
                  <a:extLst>
                    <a:ext uri="{A12FA001-AC4F-418D-AE19-62706E023703}">
                      <ahyp:hlinkClr xmlns:ahyp="http://schemas.microsoft.com/office/drawing/2018/hyperlinkcolor" val="tx"/>
                    </a:ext>
                  </a:extLst>
                </a:hlinkClick>
              </a:rPr>
              <a:t>https://shield-atlas-production.up.railway.app/capability-statement</a:t>
            </a:r>
            <a:endParaRPr lang="en-US" sz="1100" dirty="0"/>
          </a:p>
        </p:txBody>
      </p:sp>
      <p:sp>
        <p:nvSpPr>
          <p:cNvPr id="9" name="Text 7"/>
          <p:cNvSpPr/>
          <p:nvPr/>
        </p:nvSpPr>
        <p:spPr>
          <a:xfrm>
            <a:off x="457200" y="5532120"/>
            <a:ext cx="8229600" cy="365760"/>
          </a:xfrm>
          <a:prstGeom prst="rect">
            <a:avLst/>
          </a:prstGeom>
          <a:noFill/>
          <a:ln/>
        </p:spPr>
        <p:txBody>
          <a:bodyPr wrap="square" rtlCol="0" anchor="ctr"/>
          <a:lstStyle/>
          <a:p>
            <a:pPr indent="0" marL="0">
              <a:buNone/>
            </a:pPr>
            <a:r>
              <a:rPr lang="en-US" sz="1100" i="1" dirty="0">
                <a:solidFill>
                  <a:srgbClr val="F59E0B"/>
                </a:solidFill>
                <a:latin typeface="Arial" pitchFamily="34" charset="0"/>
                <a:ea typeface="Arial" pitchFamily="34" charset="-122"/>
                <a:cs typeface="Arial" pitchFamily="34" charset="-120"/>
              </a:rPr>
              <a:t>Audience: TAK and Palantir power users  •  Tone: peer-to-peer, low-threat, ask questions, give feedback</a:t>
            </a:r>
            <a:endParaRPr lang="en-US" sz="1100" dirty="0"/>
          </a:p>
        </p:txBody>
      </p:sp>
      <p:sp>
        <p:nvSpPr>
          <p:cNvPr id="11" name="Shape 8"/>
          <p:cNvSpPr/>
          <p:nvPr/>
        </p:nvSpPr>
        <p:spPr>
          <a:xfrm>
            <a:off x="0" y="0"/>
            <a:ext cx="9144000" cy="54864"/>
          </a:xfrm>
          <a:prstGeom prst="rect">
            <a:avLst/>
          </a:prstGeom>
          <a:solidFill>
            <a:srgbClr val="3B82F6"/>
          </a:solidFill>
          <a:ln/>
        </p:spPr>
      </p:sp>
      <p:sp>
        <p:nvSpPr>
          <p:cNvPr id="12" name="Shape 9"/>
          <p:cNvSpPr/>
          <p:nvPr/>
        </p:nvSpPr>
        <p:spPr>
          <a:xfrm>
            <a:off x="0" y="4886325"/>
            <a:ext cx="9144000" cy="257175"/>
          </a:xfrm>
          <a:prstGeom prst="rect">
            <a:avLst/>
          </a:prstGeom>
          <a:solidFill>
            <a:srgbClr val="0A1628"/>
          </a:solidFill>
          <a:ln/>
        </p:spPr>
      </p:sp>
      <p:sp>
        <p:nvSpPr>
          <p:cNvPr id="13" name="Text 10"/>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14" name="Text 11"/>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10</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Honest capability posture — what’s built and what isn’t</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Shape 8"/>
          <p:cNvSpPr/>
          <p:nvPr/>
        </p:nvSpPr>
        <p:spPr>
          <a:xfrm>
            <a:off x="365760" y="1005840"/>
            <a:ext cx="4114800" cy="4206240"/>
          </a:xfrm>
          <a:prstGeom prst="rect">
            <a:avLst>
              <a:gd name="adj" fmla="val 1778"/>
            </a:avLst>
          </a:prstGeom>
          <a:solidFill>
            <a:srgbClr val="0F2847"/>
          </a:solidFill>
          <a:ln/>
        </p:spPr>
      </p:sp>
      <p:sp>
        <p:nvSpPr>
          <p:cNvPr id="11" name="Text 9"/>
          <p:cNvSpPr/>
          <p:nvPr/>
        </p:nvSpPr>
        <p:spPr>
          <a:xfrm>
            <a:off x="50292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BUILT TODAY — EVERY CLAIM IS CLICKABLE</a:t>
            </a:r>
            <a:endParaRPr lang="en-US" sz="1100" dirty="0"/>
          </a:p>
        </p:txBody>
      </p:sp>
      <p:sp>
        <p:nvSpPr>
          <p:cNvPr id="12" name="Text 10"/>
          <p:cNvSpPr/>
          <p:nvPr/>
        </p:nvSpPr>
        <p:spPr>
          <a:xfrm>
            <a:off x="502920" y="1371600"/>
            <a:ext cx="3840480" cy="3749040"/>
          </a:xfrm>
          <a:prstGeom prst="rect">
            <a:avLst/>
          </a:prstGeom>
          <a:noFill/>
          <a:ln/>
        </p:spPr>
        <p:txBody>
          <a:bodyPr wrap="square" rtlCol="0" anchor="t"/>
          <a:lstStyle/>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TAK bridge — 919-line CoT XML streaming, 27 multicast handlers</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ESMS C-UAS / C-RAM at $98 / node — 8 RF classifiers, acoustic, TDOA, MAVLink intercept</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CFF / FDC math — 1,334-line fire mission generator, AFATDS / VMF / CoT / USMTF / TITAN</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DDIL — PWA, IndexedDB sync, BT mesh, Web Serial, 5-hop relay</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USEIF — 12 protocol adapters, 9 system adapters, 43 sensor types, 19 effectors</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GPS-denied PNT incl. Timing — 7 fused methods, 9 jammer profiles handled</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4-engine AI w/ 10-rule zero-hallucination SOP, MAP-GAP scoring, full audit trail</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MIL-STD-2525D symbology end-to-end through TAK bridge</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CMMC 2.0 L2 alignment, NIST CSF 2.0, zero-trust auth on all military endpoints</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43 end-to-end tests passing in the live build</a:t>
            </a:r>
            <a:endParaRPr lang="en-US" sz="1000" dirty="0"/>
          </a:p>
        </p:txBody>
      </p:sp>
      <p:sp>
        <p:nvSpPr>
          <p:cNvPr id="13" name="Shape 11"/>
          <p:cNvSpPr/>
          <p:nvPr/>
        </p:nvSpPr>
        <p:spPr>
          <a:xfrm>
            <a:off x="4663440" y="1005840"/>
            <a:ext cx="4114800" cy="4206240"/>
          </a:xfrm>
          <a:prstGeom prst="rect">
            <a:avLst>
              <a:gd name="adj" fmla="val 1778"/>
            </a:avLst>
          </a:prstGeom>
          <a:solidFill>
            <a:srgbClr val="DC2626"/>
          </a:solidFill>
          <a:ln/>
        </p:spPr>
      </p:sp>
      <p:sp>
        <p:nvSpPr>
          <p:cNvPr id="14" name="Text 12"/>
          <p:cNvSpPr/>
          <p:nvPr/>
        </p:nvSpPr>
        <p:spPr>
          <a:xfrm>
            <a:off x="480060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PRODUCTION PATH — NOT IN TODAY'S BUILD</a:t>
            </a:r>
            <a:endParaRPr lang="en-US" sz="1100" dirty="0"/>
          </a:p>
        </p:txBody>
      </p:sp>
      <p:sp>
        <p:nvSpPr>
          <p:cNvPr id="15" name="Text 13"/>
          <p:cNvSpPr/>
          <p:nvPr/>
        </p:nvSpPr>
        <p:spPr>
          <a:xfrm>
            <a:off x="4800600" y="1371600"/>
            <a:ext cx="3840480" cy="3749040"/>
          </a:xfrm>
          <a:prstGeom prst="rect">
            <a:avLst/>
          </a:prstGeom>
          <a:noFill/>
          <a:ln/>
        </p:spPr>
        <p:txBody>
          <a:bodyPr wrap="square" rtlCol="0" anchor="t"/>
          <a:lstStyle/>
          <a:p>
            <a:pPr marL="342900" indent="-342900">
              <a:lnSpc>
                <a:spcPct val="125000"/>
              </a:lnSpc>
              <a:buSzPct val="100000"/>
              <a:buChar char="•"/>
            </a:pPr>
            <a:r>
              <a:rPr lang="en-US" sz="1000" dirty="0">
                <a:solidFill>
                  <a:srgbClr val="E5E7EB"/>
                </a:solidFill>
                <a:latin typeface="Arial" pitchFamily="34" charset="0"/>
                <a:ea typeface="Arial" pitchFamily="34" charset="-122"/>
                <a:cs typeface="Arial" pitchFamily="34" charset="-120"/>
              </a:rPr>
              <a:t>Live FIRES iPhone camera streaming — no expo-camera, no LiveFeedScreen.tsx</a:t>
            </a:r>
            <a:endParaRPr lang="en-US" sz="1000" dirty="0"/>
          </a:p>
          <a:p>
            <a:pPr marL="342900" indent="-342900">
              <a:lnSpc>
                <a:spcPct val="125000"/>
              </a:lnSpc>
              <a:buSzPct val="100000"/>
              <a:buChar char="•"/>
            </a:pPr>
            <a:r>
              <a:rPr lang="en-US" sz="1000" dirty="0">
                <a:solidFill>
                  <a:srgbClr val="E5E7EB"/>
                </a:solidFill>
                <a:latin typeface="Arial" pitchFamily="34" charset="0"/>
                <a:ea typeface="Arial" pitchFamily="34" charset="-122"/>
                <a:cs typeface="Arial" pitchFamily="34" charset="-120"/>
              </a:rPr>
              <a:t>Live SIPRNET ingest from DCGS-MC, TalonNET, AFATDS, TITAN, NGA — adapters are interface-ready code; live ingest requires authorized environment</a:t>
            </a:r>
            <a:endParaRPr lang="en-US" sz="1000" dirty="0"/>
          </a:p>
          <a:p>
            <a:pPr marL="342900" indent="-342900">
              <a:lnSpc>
                <a:spcPct val="125000"/>
              </a:lnSpc>
              <a:buSzPct val="100000"/>
              <a:buChar char="•"/>
            </a:pPr>
            <a:r>
              <a:rPr lang="en-US" sz="1000" dirty="0">
                <a:solidFill>
                  <a:srgbClr val="E5E7EB"/>
                </a:solidFill>
                <a:latin typeface="Arial" pitchFamily="34" charset="0"/>
                <a:ea typeface="Arial" pitchFamily="34" charset="-122"/>
                <a:cs typeface="Arial" pitchFamily="34" charset="-120"/>
              </a:rPr>
              <a:t>FIPS 140-2/3 cryptographic module validation — production path</a:t>
            </a:r>
            <a:endParaRPr lang="en-US" sz="1000" dirty="0"/>
          </a:p>
          <a:p>
            <a:pPr marL="342900" indent="-342900">
              <a:lnSpc>
                <a:spcPct val="125000"/>
              </a:lnSpc>
              <a:buSzPct val="100000"/>
              <a:buChar char="•"/>
            </a:pPr>
            <a:r>
              <a:rPr lang="en-US" sz="1000" dirty="0">
                <a:solidFill>
                  <a:srgbClr val="E5E7EB"/>
                </a:solidFill>
                <a:latin typeface="Arial" pitchFamily="34" charset="0"/>
                <a:ea typeface="Arial" pitchFamily="34" charset="-122"/>
                <a:cs typeface="Arial" pitchFamily="34" charset="-120"/>
              </a:rPr>
              <a:t>CAC / PIV smartcard integration — production path</a:t>
            </a:r>
            <a:endParaRPr lang="en-US" sz="1000" dirty="0"/>
          </a:p>
          <a:p>
            <a:pPr marL="342900" indent="-342900">
              <a:lnSpc>
                <a:spcPct val="125000"/>
              </a:lnSpc>
              <a:buSzPct val="100000"/>
              <a:buChar char="•"/>
            </a:pPr>
            <a:r>
              <a:rPr lang="en-US" sz="1000" dirty="0">
                <a:solidFill>
                  <a:srgbClr val="E5E7EB"/>
                </a:solidFill>
                <a:latin typeface="Arial" pitchFamily="34" charset="0"/>
                <a:ea typeface="Arial" pitchFamily="34" charset="-122"/>
                <a:cs typeface="Arial" pitchFamily="34" charset="-120"/>
              </a:rPr>
              <a:t>GovCloud IL-5 hosting — production path; TLS 1.2+ live (Railway terminates)</a:t>
            </a:r>
            <a:endParaRPr lang="en-US" sz="1000" dirty="0"/>
          </a:p>
          <a:p>
            <a:pPr marL="342900" indent="-342900">
              <a:lnSpc>
                <a:spcPct val="125000"/>
              </a:lnSpc>
              <a:buSzPct val="100000"/>
              <a:buChar char="•"/>
            </a:pPr>
            <a:r>
              <a:rPr lang="en-US" sz="1000" dirty="0">
                <a:solidFill>
                  <a:srgbClr val="E5E7EB"/>
                </a:solidFill>
                <a:latin typeface="Arial" pitchFamily="34" charset="0"/>
                <a:ea typeface="Arial" pitchFamily="34" charset="-122"/>
                <a:cs typeface="Arial" pitchFamily="34" charset="-120"/>
              </a:rPr>
              <a:t>SRTP / DTLS for media — not live today</a:t>
            </a:r>
            <a:endParaRPr lang="en-US" sz="1000" dirty="0"/>
          </a:p>
          <a:p>
            <a:pPr marL="342900" indent="-342900">
              <a:lnSpc>
                <a:spcPct val="125000"/>
              </a:lnSpc>
              <a:buSzPct val="100000"/>
              <a:buChar char="•"/>
            </a:pPr>
            <a:r>
              <a:rPr lang="en-US" sz="1000" dirty="0">
                <a:solidFill>
                  <a:srgbClr val="E5E7EB"/>
                </a:solidFill>
                <a:latin typeface="Arial" pitchFamily="34" charset="0"/>
                <a:ea typeface="Arial" pitchFamily="34" charset="-122"/>
                <a:cs typeface="Arial" pitchFamily="34" charset="-120"/>
              </a:rPr>
              <a:t>Combat-customer field deployment — not yet; this is the conversation we’re having now</a:t>
            </a:r>
            <a:endParaRPr lang="en-US" sz="1000" dirty="0"/>
          </a:p>
        </p:txBody>
      </p:sp>
      <p:sp>
        <p:nvSpPr>
          <p:cNvPr id="16" name="Text 14"/>
          <p:cNvSpPr/>
          <p:nvPr/>
        </p:nvSpPr>
        <p:spPr>
          <a:xfrm>
            <a:off x="365760" y="5349240"/>
            <a:ext cx="8412480" cy="365760"/>
          </a:xfrm>
          <a:prstGeom prst="rect">
            <a:avLst/>
          </a:prstGeom>
          <a:noFill/>
          <a:ln/>
        </p:spPr>
        <p:txBody>
          <a:bodyPr wrap="square" rtlCol="0" anchor="ctr"/>
          <a:lstStyle/>
          <a:p>
            <a:pPr algn="ctr" indent="0" marL="0">
              <a:buNone/>
            </a:pPr>
            <a:r>
              <a:rPr lang="en-US" sz="1100" i="1" dirty="0">
                <a:solidFill>
                  <a:srgbClr val="FFFFFF"/>
                </a:solidFill>
                <a:latin typeface="Arial" pitchFamily="34" charset="0"/>
                <a:ea typeface="Arial" pitchFamily="34" charset="-122"/>
                <a:cs typeface="Arial" pitchFamily="34" charset="-120"/>
              </a:rPr>
              <a:t>If anyone in this room asks 'is X built?' — the answer is one of: yes (it's at this URL), or not yet (here's the production path).</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11</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Operator UX doctrine — what's locked into every page</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Text 8"/>
          <p:cNvSpPr/>
          <p:nvPr/>
        </p:nvSpPr>
        <p:spPr>
          <a:xfrm>
            <a:off x="365760" y="868680"/>
            <a:ext cx="8412480" cy="365760"/>
          </a:xfrm>
          <a:prstGeom prst="rect">
            <a:avLst/>
          </a:prstGeom>
          <a:noFill/>
          <a:ln/>
        </p:spPr>
        <p:txBody>
          <a:bodyPr wrap="square" rtlCol="0" anchor="ctr"/>
          <a:lstStyle/>
          <a:p>
            <a:pPr indent="0" marL="0">
              <a:buNone/>
            </a:pPr>
            <a:r>
              <a:rPr lang="en-US" sz="1100" i="1" dirty="0">
                <a:solidFill>
                  <a:srgbClr val="F59E0B"/>
                </a:solidFill>
                <a:latin typeface="Arial" pitchFamily="34" charset="0"/>
                <a:ea typeface="Arial" pitchFamily="34" charset="-122"/>
                <a:cs typeface="Arial" pitchFamily="34" charset="-120"/>
              </a:rPr>
              <a:t>Locked baseline as of 2026-04-27. Anything that ships into the operator surface conforms or it doesn't ship.</a:t>
            </a:r>
            <a:endParaRPr lang="en-US" sz="1100" dirty="0"/>
          </a:p>
        </p:txBody>
      </p:sp>
      <p:sp>
        <p:nvSpPr>
          <p:cNvPr id="11" name="Shape 9"/>
          <p:cNvSpPr/>
          <p:nvPr/>
        </p:nvSpPr>
        <p:spPr>
          <a:xfrm>
            <a:off x="365760" y="1325880"/>
            <a:ext cx="2743200" cy="384048"/>
          </a:xfrm>
          <a:prstGeom prst="rect">
            <a:avLst>
              <a:gd name="adj" fmla="val 9524"/>
            </a:avLst>
          </a:prstGeom>
          <a:solidFill>
            <a:srgbClr val="0F2847"/>
          </a:solidFill>
          <a:ln/>
        </p:spPr>
      </p:sp>
      <p:sp>
        <p:nvSpPr>
          <p:cNvPr id="12" name="Text 10"/>
          <p:cNvSpPr/>
          <p:nvPr/>
        </p:nvSpPr>
        <p:spPr>
          <a:xfrm>
            <a:off x="502920" y="1371600"/>
            <a:ext cx="2560320" cy="292608"/>
          </a:xfrm>
          <a:prstGeom prst="rect">
            <a:avLst/>
          </a:prstGeom>
          <a:noFill/>
          <a:ln/>
        </p:spPr>
        <p:txBody>
          <a:bodyPr wrap="square" rtlCol="0" anchor="ctr"/>
          <a:lstStyle/>
          <a:p>
            <a:pPr indent="0" marL="0">
              <a:buNone/>
            </a:pPr>
            <a:r>
              <a:rPr lang="en-US" sz="1000" b="1" dirty="0">
                <a:solidFill>
                  <a:srgbClr val="F59E0B"/>
                </a:solidFill>
                <a:latin typeface="Arial" pitchFamily="34" charset="0"/>
                <a:ea typeface="Arial" pitchFamily="34" charset="-122"/>
                <a:cs typeface="Arial" pitchFamily="34" charset="-120"/>
              </a:rPr>
              <a:t>Classification ribbon</a:t>
            </a:r>
            <a:endParaRPr lang="en-US" sz="1000" dirty="0"/>
          </a:p>
        </p:txBody>
      </p:sp>
      <p:sp>
        <p:nvSpPr>
          <p:cNvPr id="13" name="Text 11"/>
          <p:cNvSpPr/>
          <p:nvPr/>
        </p:nvSpPr>
        <p:spPr>
          <a:xfrm>
            <a:off x="3200400" y="1371600"/>
            <a:ext cx="5577840" cy="292608"/>
          </a:xfrm>
          <a:prstGeom prst="rect">
            <a:avLst/>
          </a:prstGeom>
          <a:noFill/>
          <a:ln/>
        </p:spPr>
        <p:txBody>
          <a:bodyPr wrap="square" rtlCol="0" anchor="ctr"/>
          <a:lstStyle/>
          <a:p>
            <a:pPr indent="0" marL="0">
              <a:buNone/>
            </a:pPr>
            <a:r>
              <a:rPr lang="en-US" sz="900" dirty="0">
                <a:solidFill>
                  <a:srgbClr val="CBD5E1"/>
                </a:solidFill>
                <a:latin typeface="Arial" pitchFamily="34" charset="0"/>
                <a:ea typeface="Arial" pitchFamily="34" charset="-122"/>
                <a:cs typeface="Arial" pitchFamily="34" charset="-120"/>
              </a:rPr>
              <a:t>Top + bottom on every operator page. Env-driven (UNCLASSIFIED → SECRET → TS) per DoDM 5200.01-V2.</a:t>
            </a:r>
            <a:endParaRPr lang="en-US" sz="900" dirty="0"/>
          </a:p>
        </p:txBody>
      </p:sp>
      <p:sp>
        <p:nvSpPr>
          <p:cNvPr id="14" name="Shape 12"/>
          <p:cNvSpPr/>
          <p:nvPr/>
        </p:nvSpPr>
        <p:spPr>
          <a:xfrm>
            <a:off x="365760" y="1783080"/>
            <a:ext cx="2743200" cy="384048"/>
          </a:xfrm>
          <a:prstGeom prst="rect">
            <a:avLst>
              <a:gd name="adj" fmla="val 9524"/>
            </a:avLst>
          </a:prstGeom>
          <a:solidFill>
            <a:srgbClr val="0F2847"/>
          </a:solidFill>
          <a:ln/>
        </p:spPr>
      </p:sp>
      <p:sp>
        <p:nvSpPr>
          <p:cNvPr id="15" name="Text 13"/>
          <p:cNvSpPr/>
          <p:nvPr/>
        </p:nvSpPr>
        <p:spPr>
          <a:xfrm>
            <a:off x="502920" y="1828800"/>
            <a:ext cx="2560320" cy="292608"/>
          </a:xfrm>
          <a:prstGeom prst="rect">
            <a:avLst/>
          </a:prstGeom>
          <a:noFill/>
          <a:ln/>
        </p:spPr>
        <p:txBody>
          <a:bodyPr wrap="square" rtlCol="0" anchor="ctr"/>
          <a:lstStyle/>
          <a:p>
            <a:pPr indent="0" marL="0">
              <a:buNone/>
            </a:pPr>
            <a:r>
              <a:rPr lang="en-US" sz="1000" b="1" dirty="0">
                <a:solidFill>
                  <a:srgbClr val="F59E0B"/>
                </a:solidFill>
                <a:latin typeface="Arial" pitchFamily="34" charset="0"/>
                <a:ea typeface="Arial" pitchFamily="34" charset="-122"/>
                <a:cs typeface="Arial" pitchFamily="34" charset="-120"/>
              </a:rPr>
              <a:t>MIL-STD-2525D affiliation frames</a:t>
            </a:r>
            <a:endParaRPr lang="en-US" sz="1000" dirty="0"/>
          </a:p>
        </p:txBody>
      </p:sp>
      <p:sp>
        <p:nvSpPr>
          <p:cNvPr id="16" name="Text 14"/>
          <p:cNvSpPr/>
          <p:nvPr/>
        </p:nvSpPr>
        <p:spPr>
          <a:xfrm>
            <a:off x="3200400" y="1828800"/>
            <a:ext cx="5577840" cy="292608"/>
          </a:xfrm>
          <a:prstGeom prst="rect">
            <a:avLst/>
          </a:prstGeom>
          <a:noFill/>
          <a:ln/>
        </p:spPr>
        <p:txBody>
          <a:bodyPr wrap="square" rtlCol="0" anchor="ctr"/>
          <a:lstStyle/>
          <a:p>
            <a:pPr indent="0" marL="0">
              <a:buNone/>
            </a:pPr>
            <a:r>
              <a:rPr lang="en-US" sz="900" dirty="0">
                <a:solidFill>
                  <a:srgbClr val="CBD5E1"/>
                </a:solidFill>
                <a:latin typeface="Arial" pitchFamily="34" charset="0"/>
                <a:ea typeface="Arial" pitchFamily="34" charset="-122"/>
                <a:cs typeface="Arial" pitchFamily="34" charset="-120"/>
              </a:rPr>
              <a:t>FRIEND circle • HOSTILE diamond • NEUTRAL square • UNKNOWN quatrefoil • SUSPECT dashed.</a:t>
            </a:r>
            <a:endParaRPr lang="en-US" sz="900" dirty="0"/>
          </a:p>
        </p:txBody>
      </p:sp>
      <p:sp>
        <p:nvSpPr>
          <p:cNvPr id="17" name="Shape 15"/>
          <p:cNvSpPr/>
          <p:nvPr/>
        </p:nvSpPr>
        <p:spPr>
          <a:xfrm>
            <a:off x="365760" y="2240280"/>
            <a:ext cx="2743200" cy="384048"/>
          </a:xfrm>
          <a:prstGeom prst="rect">
            <a:avLst>
              <a:gd name="adj" fmla="val 9524"/>
            </a:avLst>
          </a:prstGeom>
          <a:solidFill>
            <a:srgbClr val="0F2847"/>
          </a:solidFill>
          <a:ln/>
        </p:spPr>
      </p:sp>
      <p:sp>
        <p:nvSpPr>
          <p:cNvPr id="18" name="Text 16"/>
          <p:cNvSpPr/>
          <p:nvPr/>
        </p:nvSpPr>
        <p:spPr>
          <a:xfrm>
            <a:off x="502920" y="2286000"/>
            <a:ext cx="2560320" cy="292608"/>
          </a:xfrm>
          <a:prstGeom prst="rect">
            <a:avLst/>
          </a:prstGeom>
          <a:noFill/>
          <a:ln/>
        </p:spPr>
        <p:txBody>
          <a:bodyPr wrap="square" rtlCol="0" anchor="ctr"/>
          <a:lstStyle/>
          <a:p>
            <a:pPr indent="0" marL="0">
              <a:buNone/>
            </a:pPr>
            <a:r>
              <a:rPr lang="en-US" sz="1000" b="1" dirty="0">
                <a:solidFill>
                  <a:srgbClr val="F59E0B"/>
                </a:solidFill>
                <a:latin typeface="Arial" pitchFamily="34" charset="0"/>
                <a:ea typeface="Arial" pitchFamily="34" charset="-122"/>
                <a:cs typeface="Arial" pitchFamily="34" charset="-120"/>
              </a:rPr>
              <a:t>LL ↔ MGRS coord toggle</a:t>
            </a:r>
            <a:endParaRPr lang="en-US" sz="1000" dirty="0"/>
          </a:p>
        </p:txBody>
      </p:sp>
      <p:sp>
        <p:nvSpPr>
          <p:cNvPr id="19" name="Text 17"/>
          <p:cNvSpPr/>
          <p:nvPr/>
        </p:nvSpPr>
        <p:spPr>
          <a:xfrm>
            <a:off x="3200400" y="2286000"/>
            <a:ext cx="5577840" cy="292608"/>
          </a:xfrm>
          <a:prstGeom prst="rect">
            <a:avLst/>
          </a:prstGeom>
          <a:noFill/>
          <a:ln/>
        </p:spPr>
        <p:txBody>
          <a:bodyPr wrap="square" rtlCol="0" anchor="ctr"/>
          <a:lstStyle/>
          <a:p>
            <a:pPr indent="0" marL="0">
              <a:buNone/>
            </a:pPr>
            <a:r>
              <a:rPr lang="en-US" sz="900" dirty="0">
                <a:solidFill>
                  <a:srgbClr val="CBD5E1"/>
                </a:solidFill>
                <a:latin typeface="Arial" pitchFamily="34" charset="0"/>
                <a:ea typeface="Arial" pitchFamily="34" charset="-122"/>
                <a:cs typeface="Arial" pitchFamily="34" charset="-120"/>
              </a:rPr>
              <a:t>Bottom coord bar on /cop and every map. Persists per-session.</a:t>
            </a:r>
            <a:endParaRPr lang="en-US" sz="900" dirty="0"/>
          </a:p>
        </p:txBody>
      </p:sp>
      <p:sp>
        <p:nvSpPr>
          <p:cNvPr id="20" name="Shape 18"/>
          <p:cNvSpPr/>
          <p:nvPr/>
        </p:nvSpPr>
        <p:spPr>
          <a:xfrm>
            <a:off x="365760" y="2697480"/>
            <a:ext cx="2743200" cy="384048"/>
          </a:xfrm>
          <a:prstGeom prst="rect">
            <a:avLst>
              <a:gd name="adj" fmla="val 9524"/>
            </a:avLst>
          </a:prstGeom>
          <a:solidFill>
            <a:srgbClr val="0F2847"/>
          </a:solidFill>
          <a:ln/>
        </p:spPr>
      </p:sp>
      <p:sp>
        <p:nvSpPr>
          <p:cNvPr id="21" name="Text 19"/>
          <p:cNvSpPr/>
          <p:nvPr/>
        </p:nvSpPr>
        <p:spPr>
          <a:xfrm>
            <a:off x="502920" y="2743200"/>
            <a:ext cx="2560320" cy="292608"/>
          </a:xfrm>
          <a:prstGeom prst="rect">
            <a:avLst/>
          </a:prstGeom>
          <a:noFill/>
          <a:ln/>
        </p:spPr>
        <p:txBody>
          <a:bodyPr wrap="square" rtlCol="0" anchor="ctr"/>
          <a:lstStyle/>
          <a:p>
            <a:pPr indent="0" marL="0">
              <a:buNone/>
            </a:pPr>
            <a:r>
              <a:rPr lang="en-US" sz="1000" b="1" dirty="0">
                <a:solidFill>
                  <a:srgbClr val="F59E0B"/>
                </a:solidFill>
                <a:latin typeface="Arial" pitchFamily="34" charset="0"/>
                <a:ea typeface="Arial" pitchFamily="34" charset="-122"/>
                <a:cs typeface="Arial" pitchFamily="34" charset="-120"/>
              </a:rPr>
              <a:t>MEASURE tool</a:t>
            </a:r>
            <a:endParaRPr lang="en-US" sz="1000" dirty="0"/>
          </a:p>
        </p:txBody>
      </p:sp>
      <p:sp>
        <p:nvSpPr>
          <p:cNvPr id="22" name="Text 20"/>
          <p:cNvSpPr/>
          <p:nvPr/>
        </p:nvSpPr>
        <p:spPr>
          <a:xfrm>
            <a:off x="3200400" y="2743200"/>
            <a:ext cx="5577840" cy="292608"/>
          </a:xfrm>
          <a:prstGeom prst="rect">
            <a:avLst/>
          </a:prstGeom>
          <a:noFill/>
          <a:ln/>
        </p:spPr>
        <p:txBody>
          <a:bodyPr wrap="square" rtlCol="0" anchor="ctr"/>
          <a:lstStyle/>
          <a:p>
            <a:pPr indent="0" marL="0">
              <a:buNone/>
            </a:pPr>
            <a:r>
              <a:rPr lang="en-US" sz="900" dirty="0">
                <a:solidFill>
                  <a:srgbClr val="CBD5E1"/>
                </a:solidFill>
                <a:latin typeface="Arial" pitchFamily="34" charset="0"/>
                <a:ea typeface="Arial" pitchFamily="34" charset="-122"/>
                <a:cs typeface="Arial" pitchFamily="34" charset="-120"/>
              </a:rPr>
              <a:t>Bearing + range, drag-and-drop, on every map surface.</a:t>
            </a:r>
            <a:endParaRPr lang="en-US" sz="900" dirty="0"/>
          </a:p>
        </p:txBody>
      </p:sp>
      <p:sp>
        <p:nvSpPr>
          <p:cNvPr id="23" name="Shape 21"/>
          <p:cNvSpPr/>
          <p:nvPr/>
        </p:nvSpPr>
        <p:spPr>
          <a:xfrm>
            <a:off x="365760" y="3154680"/>
            <a:ext cx="2743200" cy="384048"/>
          </a:xfrm>
          <a:prstGeom prst="rect">
            <a:avLst>
              <a:gd name="adj" fmla="val 9524"/>
            </a:avLst>
          </a:prstGeom>
          <a:solidFill>
            <a:srgbClr val="0F2847"/>
          </a:solidFill>
          <a:ln/>
        </p:spPr>
      </p:sp>
      <p:sp>
        <p:nvSpPr>
          <p:cNvPr id="24" name="Text 22"/>
          <p:cNvSpPr/>
          <p:nvPr/>
        </p:nvSpPr>
        <p:spPr>
          <a:xfrm>
            <a:off x="502920" y="3200400"/>
            <a:ext cx="2560320" cy="292608"/>
          </a:xfrm>
          <a:prstGeom prst="rect">
            <a:avLst/>
          </a:prstGeom>
          <a:noFill/>
          <a:ln/>
        </p:spPr>
        <p:txBody>
          <a:bodyPr wrap="square" rtlCol="0" anchor="ctr"/>
          <a:lstStyle/>
          <a:p>
            <a:pPr indent="0" marL="0">
              <a:buNone/>
            </a:pPr>
            <a:r>
              <a:rPr lang="en-US" sz="1000" b="1" dirty="0">
                <a:solidFill>
                  <a:srgbClr val="F59E0B"/>
                </a:solidFill>
                <a:latin typeface="Arial" pitchFamily="34" charset="0"/>
                <a:ea typeface="Arial" pitchFamily="34" charset="-122"/>
                <a:cs typeface="Arial" pitchFamily="34" charset="-120"/>
              </a:rPr>
              <a:t>Track breadcrumb trails</a:t>
            </a:r>
            <a:endParaRPr lang="en-US" sz="1000" dirty="0"/>
          </a:p>
        </p:txBody>
      </p:sp>
      <p:sp>
        <p:nvSpPr>
          <p:cNvPr id="25" name="Text 23"/>
          <p:cNvSpPr/>
          <p:nvPr/>
        </p:nvSpPr>
        <p:spPr>
          <a:xfrm>
            <a:off x="3200400" y="3200400"/>
            <a:ext cx="5577840" cy="292608"/>
          </a:xfrm>
          <a:prstGeom prst="rect">
            <a:avLst/>
          </a:prstGeom>
          <a:noFill/>
          <a:ln/>
        </p:spPr>
        <p:txBody>
          <a:bodyPr wrap="square" rtlCol="0" anchor="ctr"/>
          <a:lstStyle/>
          <a:p>
            <a:pPr indent="0" marL="0">
              <a:buNone/>
            </a:pPr>
            <a:r>
              <a:rPr lang="en-US" sz="900" dirty="0">
                <a:solidFill>
                  <a:srgbClr val="CBD5E1"/>
                </a:solidFill>
                <a:latin typeface="Arial" pitchFamily="34" charset="0"/>
                <a:ea typeface="Arial" pitchFamily="34" charset="-122"/>
                <a:cs typeface="Arial" pitchFamily="34" charset="-120"/>
              </a:rPr>
              <a:t>Last ~60 s, max 30 points/track, dashed polyline coloured by current priority. Pruned every 3 s.</a:t>
            </a:r>
            <a:endParaRPr lang="en-US" sz="900" dirty="0"/>
          </a:p>
        </p:txBody>
      </p:sp>
      <p:sp>
        <p:nvSpPr>
          <p:cNvPr id="26" name="Shape 24"/>
          <p:cNvSpPr/>
          <p:nvPr/>
        </p:nvSpPr>
        <p:spPr>
          <a:xfrm>
            <a:off x="365760" y="3611880"/>
            <a:ext cx="2743200" cy="384048"/>
          </a:xfrm>
          <a:prstGeom prst="rect">
            <a:avLst>
              <a:gd name="adj" fmla="val 9524"/>
            </a:avLst>
          </a:prstGeom>
          <a:solidFill>
            <a:srgbClr val="0F2847"/>
          </a:solidFill>
          <a:ln/>
        </p:spPr>
      </p:sp>
      <p:sp>
        <p:nvSpPr>
          <p:cNvPr id="27" name="Text 25"/>
          <p:cNvSpPr/>
          <p:nvPr/>
        </p:nvSpPr>
        <p:spPr>
          <a:xfrm>
            <a:off x="502920" y="3657600"/>
            <a:ext cx="2560320" cy="292608"/>
          </a:xfrm>
          <a:prstGeom prst="rect">
            <a:avLst/>
          </a:prstGeom>
          <a:noFill/>
          <a:ln/>
        </p:spPr>
        <p:txBody>
          <a:bodyPr wrap="square" rtlCol="0" anchor="ctr"/>
          <a:lstStyle/>
          <a:p>
            <a:pPr indent="0" marL="0">
              <a:buNone/>
            </a:pPr>
            <a:r>
              <a:rPr lang="en-US" sz="1000" b="1" dirty="0">
                <a:solidFill>
                  <a:srgbClr val="F59E0B"/>
                </a:solidFill>
                <a:latin typeface="Arial" pitchFamily="34" charset="0"/>
                <a:ea typeface="Arial" pitchFamily="34" charset="-122"/>
                <a:cs typeface="Arial" pitchFamily="34" charset="-120"/>
              </a:rPr>
              <a:t>Per-track airspace deconfliction badge</a:t>
            </a:r>
            <a:endParaRPr lang="en-US" sz="1000" dirty="0"/>
          </a:p>
        </p:txBody>
      </p:sp>
      <p:sp>
        <p:nvSpPr>
          <p:cNvPr id="28" name="Text 26"/>
          <p:cNvSpPr/>
          <p:nvPr/>
        </p:nvSpPr>
        <p:spPr>
          <a:xfrm>
            <a:off x="3200400" y="3657600"/>
            <a:ext cx="5577840" cy="292608"/>
          </a:xfrm>
          <a:prstGeom prst="rect">
            <a:avLst/>
          </a:prstGeom>
          <a:noFill/>
          <a:ln/>
        </p:spPr>
        <p:txBody>
          <a:bodyPr wrap="square" rtlCol="0" anchor="ctr"/>
          <a:lstStyle/>
          <a:p>
            <a:pPr indent="0" marL="0">
              <a:buNone/>
            </a:pPr>
            <a:r>
              <a:rPr lang="en-US" sz="900" dirty="0">
                <a:solidFill>
                  <a:srgbClr val="CBD5E1"/>
                </a:solidFill>
                <a:latin typeface="Arial" pitchFamily="34" charset="0"/>
                <a:ea typeface="Arial" pitchFamily="34" charset="-122"/>
                <a:cs typeface="Arial" pitchFamily="34" charset="-120"/>
              </a:rPr>
              <a:t>CLEAR / CONFLICT computed against server/sdz-zones.ts (DoD SDZ + restricted airspace).</a:t>
            </a:r>
            <a:endParaRPr lang="en-US" sz="900" dirty="0"/>
          </a:p>
        </p:txBody>
      </p:sp>
      <p:sp>
        <p:nvSpPr>
          <p:cNvPr id="29" name="Shape 27"/>
          <p:cNvSpPr/>
          <p:nvPr/>
        </p:nvSpPr>
        <p:spPr>
          <a:xfrm>
            <a:off x="365760" y="4069080"/>
            <a:ext cx="2743200" cy="384048"/>
          </a:xfrm>
          <a:prstGeom prst="rect">
            <a:avLst>
              <a:gd name="adj" fmla="val 9524"/>
            </a:avLst>
          </a:prstGeom>
          <a:solidFill>
            <a:srgbClr val="0F2847"/>
          </a:solidFill>
          <a:ln/>
        </p:spPr>
      </p:sp>
      <p:sp>
        <p:nvSpPr>
          <p:cNvPr id="30" name="Text 28"/>
          <p:cNvSpPr/>
          <p:nvPr/>
        </p:nvSpPr>
        <p:spPr>
          <a:xfrm>
            <a:off x="502920" y="4114800"/>
            <a:ext cx="2560320" cy="292608"/>
          </a:xfrm>
          <a:prstGeom prst="rect">
            <a:avLst/>
          </a:prstGeom>
          <a:noFill/>
          <a:ln/>
        </p:spPr>
        <p:txBody>
          <a:bodyPr wrap="square" rtlCol="0" anchor="ctr"/>
          <a:lstStyle/>
          <a:p>
            <a:pPr indent="0" marL="0">
              <a:buNone/>
            </a:pPr>
            <a:r>
              <a:rPr lang="en-US" sz="1000" b="1" dirty="0">
                <a:solidFill>
                  <a:srgbClr val="F59E0B"/>
                </a:solidFill>
                <a:latin typeface="Arial" pitchFamily="34" charset="0"/>
                <a:ea typeface="Arial" pitchFamily="34" charset="-122"/>
                <a:cs typeface="Arial" pitchFamily="34" charset="-120"/>
              </a:rPr>
              <a:t>Audible CRITICAL / HIGH chime</a:t>
            </a:r>
            <a:endParaRPr lang="en-US" sz="1000" dirty="0"/>
          </a:p>
        </p:txBody>
      </p:sp>
      <p:sp>
        <p:nvSpPr>
          <p:cNvPr id="31" name="Text 29"/>
          <p:cNvSpPr/>
          <p:nvPr/>
        </p:nvSpPr>
        <p:spPr>
          <a:xfrm>
            <a:off x="3200400" y="4114800"/>
            <a:ext cx="5577840" cy="292608"/>
          </a:xfrm>
          <a:prstGeom prst="rect">
            <a:avLst/>
          </a:prstGeom>
          <a:noFill/>
          <a:ln/>
        </p:spPr>
        <p:txBody>
          <a:bodyPr wrap="square" rtlCol="0" anchor="ctr"/>
          <a:lstStyle/>
          <a:p>
            <a:pPr indent="0" marL="0">
              <a:buNone/>
            </a:pPr>
            <a:r>
              <a:rPr lang="en-US" sz="900" dirty="0">
                <a:solidFill>
                  <a:srgbClr val="CBD5E1"/>
                </a:solidFill>
                <a:latin typeface="Arial" pitchFamily="34" charset="0"/>
                <a:ea typeface="Arial" pitchFamily="34" charset="-122"/>
                <a:cs typeface="Arial" pitchFamily="34" charset="-120"/>
              </a:rPr>
              <a:t>WebAudio synthesised, volume-honoured, mute-able. No file dependency.</a:t>
            </a:r>
            <a:endParaRPr lang="en-US" sz="900" dirty="0"/>
          </a:p>
        </p:txBody>
      </p:sp>
      <p:sp>
        <p:nvSpPr>
          <p:cNvPr id="32" name="Shape 30"/>
          <p:cNvSpPr/>
          <p:nvPr/>
        </p:nvSpPr>
        <p:spPr>
          <a:xfrm>
            <a:off x="365760" y="4526280"/>
            <a:ext cx="2743200" cy="384048"/>
          </a:xfrm>
          <a:prstGeom prst="rect">
            <a:avLst>
              <a:gd name="adj" fmla="val 9524"/>
            </a:avLst>
          </a:prstGeom>
          <a:solidFill>
            <a:srgbClr val="0F2847"/>
          </a:solidFill>
          <a:ln/>
        </p:spPr>
      </p:sp>
      <p:sp>
        <p:nvSpPr>
          <p:cNvPr id="33" name="Text 31"/>
          <p:cNvSpPr/>
          <p:nvPr/>
        </p:nvSpPr>
        <p:spPr>
          <a:xfrm>
            <a:off x="502920" y="4572000"/>
            <a:ext cx="2560320" cy="292608"/>
          </a:xfrm>
          <a:prstGeom prst="rect">
            <a:avLst/>
          </a:prstGeom>
          <a:noFill/>
          <a:ln/>
        </p:spPr>
        <p:txBody>
          <a:bodyPr wrap="square" rtlCol="0" anchor="ctr"/>
          <a:lstStyle/>
          <a:p>
            <a:pPr indent="0" marL="0">
              <a:buNone/>
            </a:pPr>
            <a:r>
              <a:rPr lang="en-US" sz="1000" b="1" dirty="0">
                <a:solidFill>
                  <a:srgbClr val="F59E0B"/>
                </a:solidFill>
                <a:latin typeface="Arial" pitchFamily="34" charset="0"/>
                <a:ea typeface="Arial" pitchFamily="34" charset="-122"/>
                <a:cs typeface="Arial" pitchFamily="34" charset="-120"/>
              </a:rPr>
              <a:t>Keyboard shortcuts</a:t>
            </a:r>
            <a:endParaRPr lang="en-US" sz="1000" dirty="0"/>
          </a:p>
        </p:txBody>
      </p:sp>
      <p:sp>
        <p:nvSpPr>
          <p:cNvPr id="34" name="Text 32"/>
          <p:cNvSpPr/>
          <p:nvPr/>
        </p:nvSpPr>
        <p:spPr>
          <a:xfrm>
            <a:off x="3200400" y="4572000"/>
            <a:ext cx="5577840" cy="292608"/>
          </a:xfrm>
          <a:prstGeom prst="rect">
            <a:avLst/>
          </a:prstGeom>
          <a:noFill/>
          <a:ln/>
        </p:spPr>
        <p:txBody>
          <a:bodyPr wrap="square" rtlCol="0" anchor="ctr"/>
          <a:lstStyle/>
          <a:p>
            <a:pPr indent="0" marL="0">
              <a:buNone/>
            </a:pPr>
            <a:r>
              <a:rPr lang="en-US" sz="900" dirty="0">
                <a:solidFill>
                  <a:srgbClr val="CBD5E1"/>
                </a:solidFill>
                <a:latin typeface="Arial" pitchFamily="34" charset="0"/>
                <a:ea typeface="Arial" pitchFamily="34" charset="-122"/>
                <a:cs typeface="Arial" pitchFamily="34" charset="-120"/>
              </a:rPr>
              <a:t>F (filters)  L (legend)  K (legend toggle)  M (measure)  G (grid)  T (trails)  ?  (help)</a:t>
            </a:r>
            <a:endParaRPr lang="en-US" sz="900" dirty="0"/>
          </a:p>
        </p:txBody>
      </p:sp>
      <p:sp>
        <p:nvSpPr>
          <p:cNvPr id="35" name="Shape 33"/>
          <p:cNvSpPr/>
          <p:nvPr/>
        </p:nvSpPr>
        <p:spPr>
          <a:xfrm>
            <a:off x="365760" y="4983480"/>
            <a:ext cx="2743200" cy="384048"/>
          </a:xfrm>
          <a:prstGeom prst="rect">
            <a:avLst>
              <a:gd name="adj" fmla="val 9524"/>
            </a:avLst>
          </a:prstGeom>
          <a:solidFill>
            <a:srgbClr val="0F2847"/>
          </a:solidFill>
          <a:ln/>
        </p:spPr>
      </p:sp>
      <p:sp>
        <p:nvSpPr>
          <p:cNvPr id="36" name="Text 34"/>
          <p:cNvSpPr/>
          <p:nvPr/>
        </p:nvSpPr>
        <p:spPr>
          <a:xfrm>
            <a:off x="502920" y="5029200"/>
            <a:ext cx="2560320" cy="292608"/>
          </a:xfrm>
          <a:prstGeom prst="rect">
            <a:avLst/>
          </a:prstGeom>
          <a:noFill/>
          <a:ln/>
        </p:spPr>
        <p:txBody>
          <a:bodyPr wrap="square" rtlCol="0" anchor="ctr"/>
          <a:lstStyle/>
          <a:p>
            <a:pPr indent="0" marL="0">
              <a:buNone/>
            </a:pPr>
            <a:r>
              <a:rPr lang="en-US" sz="1000" b="1" dirty="0">
                <a:solidFill>
                  <a:srgbClr val="F59E0B"/>
                </a:solidFill>
                <a:latin typeface="Arial" pitchFamily="34" charset="0"/>
                <a:ea typeface="Arial" pitchFamily="34" charset="-122"/>
                <a:cs typeface="Arial" pitchFamily="34" charset="-120"/>
              </a:rPr>
              <a:t>Help overlay (HELP / ?)</a:t>
            </a:r>
            <a:endParaRPr lang="en-US" sz="1000" dirty="0"/>
          </a:p>
        </p:txBody>
      </p:sp>
      <p:sp>
        <p:nvSpPr>
          <p:cNvPr id="37" name="Text 35"/>
          <p:cNvSpPr/>
          <p:nvPr/>
        </p:nvSpPr>
        <p:spPr>
          <a:xfrm>
            <a:off x="3200400" y="5029200"/>
            <a:ext cx="5577840" cy="292608"/>
          </a:xfrm>
          <a:prstGeom prst="rect">
            <a:avLst/>
          </a:prstGeom>
          <a:noFill/>
          <a:ln/>
        </p:spPr>
        <p:txBody>
          <a:bodyPr wrap="square" rtlCol="0" anchor="ctr"/>
          <a:lstStyle/>
          <a:p>
            <a:pPr indent="0" marL="0">
              <a:buNone/>
            </a:pPr>
            <a:r>
              <a:rPr lang="en-US" sz="900" dirty="0">
                <a:solidFill>
                  <a:srgbClr val="CBD5E1"/>
                </a:solidFill>
                <a:latin typeface="Arial" pitchFamily="34" charset="0"/>
                <a:ea typeface="Arial" pitchFamily="34" charset="-122"/>
                <a:cs typeface="Arial" pitchFamily="34" charset="-120"/>
              </a:rPr>
              <a:t>Lists every toolbar button + every keyboard shortcut. Updated in the same edit as any new control.</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12</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Standards conformed-to</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Shape 8"/>
          <p:cNvSpPr/>
          <p:nvPr/>
        </p:nvSpPr>
        <p:spPr>
          <a:xfrm>
            <a:off x="365760" y="1005840"/>
            <a:ext cx="2697480" cy="2286000"/>
          </a:xfrm>
          <a:prstGeom prst="rect">
            <a:avLst>
              <a:gd name="adj" fmla="val 2400"/>
            </a:avLst>
          </a:prstGeom>
          <a:solidFill>
            <a:srgbClr val="0F2847"/>
          </a:solidFill>
          <a:ln/>
        </p:spPr>
      </p:sp>
      <p:sp>
        <p:nvSpPr>
          <p:cNvPr id="11" name="Text 9"/>
          <p:cNvSpPr/>
          <p:nvPr/>
        </p:nvSpPr>
        <p:spPr>
          <a:xfrm>
            <a:off x="475488" y="1078992"/>
            <a:ext cx="24688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ARCHITECTURE</a:t>
            </a:r>
            <a:endParaRPr lang="en-US" sz="1100" dirty="0"/>
          </a:p>
        </p:txBody>
      </p:sp>
      <p:sp>
        <p:nvSpPr>
          <p:cNvPr id="12" name="Text 10"/>
          <p:cNvSpPr/>
          <p:nvPr/>
        </p:nvSpPr>
        <p:spPr>
          <a:xfrm>
            <a:off x="475488" y="1371600"/>
            <a:ext cx="2468880" cy="1828800"/>
          </a:xfrm>
          <a:prstGeom prst="rect">
            <a:avLst/>
          </a:prstGeom>
          <a:noFill/>
          <a:ln/>
        </p:spPr>
        <p:txBody>
          <a:bodyPr wrap="square" rtlCol="0" anchor="t"/>
          <a:lstStyle/>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MOSA</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JADC2-aligned</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MOSA-conformant downstream of HADES-class ISR</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Open APIs, vendor-neutral</a:t>
            </a:r>
            <a:endParaRPr lang="en-US" sz="900" dirty="0"/>
          </a:p>
        </p:txBody>
      </p:sp>
      <p:sp>
        <p:nvSpPr>
          <p:cNvPr id="13" name="Shape 11"/>
          <p:cNvSpPr/>
          <p:nvPr/>
        </p:nvSpPr>
        <p:spPr>
          <a:xfrm>
            <a:off x="3200400" y="1005840"/>
            <a:ext cx="2697480" cy="2286000"/>
          </a:xfrm>
          <a:prstGeom prst="rect">
            <a:avLst>
              <a:gd name="adj" fmla="val 2400"/>
            </a:avLst>
          </a:prstGeom>
          <a:solidFill>
            <a:srgbClr val="0F2847"/>
          </a:solidFill>
          <a:ln/>
        </p:spPr>
      </p:sp>
      <p:sp>
        <p:nvSpPr>
          <p:cNvPr id="14" name="Text 12"/>
          <p:cNvSpPr/>
          <p:nvPr/>
        </p:nvSpPr>
        <p:spPr>
          <a:xfrm>
            <a:off x="3310128" y="1078992"/>
            <a:ext cx="24688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INTEROPERABILITY</a:t>
            </a:r>
            <a:endParaRPr lang="en-US" sz="1100" dirty="0"/>
          </a:p>
        </p:txBody>
      </p:sp>
      <p:sp>
        <p:nvSpPr>
          <p:cNvPr id="15" name="Text 13"/>
          <p:cNvSpPr/>
          <p:nvPr/>
        </p:nvSpPr>
        <p:spPr>
          <a:xfrm>
            <a:off x="3310128" y="1371600"/>
            <a:ext cx="2468880" cy="1828800"/>
          </a:xfrm>
          <a:prstGeom prst="rect">
            <a:avLst/>
          </a:prstGeom>
          <a:noFill/>
          <a:ln/>
        </p:spPr>
        <p:txBody>
          <a:bodyPr wrap="square" rtlCol="0" anchor="t"/>
          <a:lstStyle/>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CoT / TAK</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Link 16 (forwarder)</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VMF K05.1</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STANAG-4586 / 5516 / 4676</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USMTF</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OGC WMS/WFS/WMTS</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STIX / TAXII</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CAP / IPAWS</a:t>
            </a:r>
            <a:endParaRPr lang="en-US" sz="900" dirty="0"/>
          </a:p>
        </p:txBody>
      </p:sp>
      <p:sp>
        <p:nvSpPr>
          <p:cNvPr id="16" name="Shape 14"/>
          <p:cNvSpPr/>
          <p:nvPr/>
        </p:nvSpPr>
        <p:spPr>
          <a:xfrm>
            <a:off x="6035040" y="1005840"/>
            <a:ext cx="2697480" cy="2286000"/>
          </a:xfrm>
          <a:prstGeom prst="rect">
            <a:avLst>
              <a:gd name="adj" fmla="val 2400"/>
            </a:avLst>
          </a:prstGeom>
          <a:solidFill>
            <a:srgbClr val="0F2847"/>
          </a:solidFill>
          <a:ln/>
        </p:spPr>
      </p:sp>
      <p:sp>
        <p:nvSpPr>
          <p:cNvPr id="17" name="Text 15"/>
          <p:cNvSpPr/>
          <p:nvPr/>
        </p:nvSpPr>
        <p:spPr>
          <a:xfrm>
            <a:off x="6144768" y="1078992"/>
            <a:ext cx="24688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SYMBOLOGY</a:t>
            </a:r>
            <a:endParaRPr lang="en-US" sz="1100" dirty="0"/>
          </a:p>
        </p:txBody>
      </p:sp>
      <p:sp>
        <p:nvSpPr>
          <p:cNvPr id="18" name="Text 16"/>
          <p:cNvSpPr/>
          <p:nvPr/>
        </p:nvSpPr>
        <p:spPr>
          <a:xfrm>
            <a:off x="6144768" y="1371600"/>
            <a:ext cx="2468880" cy="1828800"/>
          </a:xfrm>
          <a:prstGeom prst="rect">
            <a:avLst/>
          </a:prstGeom>
          <a:noFill/>
          <a:ln/>
        </p:spPr>
        <p:txBody>
          <a:bodyPr wrap="square" rtlCol="0" anchor="t"/>
          <a:lstStyle/>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MIL-STD-2525D end-to-end through the TAK bridge</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ISO 19115 metadata catalog</a:t>
            </a:r>
            <a:endParaRPr lang="en-US" sz="900" dirty="0"/>
          </a:p>
        </p:txBody>
      </p:sp>
      <p:sp>
        <p:nvSpPr>
          <p:cNvPr id="19" name="Shape 17"/>
          <p:cNvSpPr/>
          <p:nvPr/>
        </p:nvSpPr>
        <p:spPr>
          <a:xfrm>
            <a:off x="365760" y="3474720"/>
            <a:ext cx="2697480" cy="2286000"/>
          </a:xfrm>
          <a:prstGeom prst="rect">
            <a:avLst>
              <a:gd name="adj" fmla="val 2400"/>
            </a:avLst>
          </a:prstGeom>
          <a:solidFill>
            <a:srgbClr val="0F2847"/>
          </a:solidFill>
          <a:ln/>
        </p:spPr>
      </p:sp>
      <p:sp>
        <p:nvSpPr>
          <p:cNvPr id="20" name="Text 18"/>
          <p:cNvSpPr/>
          <p:nvPr/>
        </p:nvSpPr>
        <p:spPr>
          <a:xfrm>
            <a:off x="475488" y="3547872"/>
            <a:ext cx="24688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SECURITY / COMPLIANCE</a:t>
            </a:r>
            <a:endParaRPr lang="en-US" sz="1100" dirty="0"/>
          </a:p>
        </p:txBody>
      </p:sp>
      <p:sp>
        <p:nvSpPr>
          <p:cNvPr id="21" name="Text 19"/>
          <p:cNvSpPr/>
          <p:nvPr/>
        </p:nvSpPr>
        <p:spPr>
          <a:xfrm>
            <a:off x="475488" y="3840480"/>
            <a:ext cx="2468880" cy="1828800"/>
          </a:xfrm>
          <a:prstGeom prst="rect">
            <a:avLst/>
          </a:prstGeom>
          <a:noFill/>
          <a:ln/>
        </p:spPr>
        <p:txBody>
          <a:bodyPr wrap="square" rtlCol="0" anchor="t"/>
          <a:lstStyle/>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CMMC 2.0 L2 alignment</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NIST CSF 2.0</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Zero-trust auth on all military endpoints</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Socket.IO CORS locked, rate limits, input validation, timeouts to prevent cascade</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FedRAMP-aligned</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DoDM 5200.01-V2 marking</a:t>
            </a:r>
            <a:endParaRPr lang="en-US" sz="900" dirty="0"/>
          </a:p>
        </p:txBody>
      </p:sp>
      <p:sp>
        <p:nvSpPr>
          <p:cNvPr id="22" name="Shape 20"/>
          <p:cNvSpPr/>
          <p:nvPr/>
        </p:nvSpPr>
        <p:spPr>
          <a:xfrm>
            <a:off x="3200400" y="3474720"/>
            <a:ext cx="2697480" cy="2286000"/>
          </a:xfrm>
          <a:prstGeom prst="rect">
            <a:avLst>
              <a:gd name="adj" fmla="val 2400"/>
            </a:avLst>
          </a:prstGeom>
          <a:solidFill>
            <a:srgbClr val="0F2847"/>
          </a:solidFill>
          <a:ln/>
        </p:spPr>
      </p:sp>
      <p:sp>
        <p:nvSpPr>
          <p:cNvPr id="23" name="Text 21"/>
          <p:cNvSpPr/>
          <p:nvPr/>
        </p:nvSpPr>
        <p:spPr>
          <a:xfrm>
            <a:off x="3310128" y="3547872"/>
            <a:ext cx="24688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AI GOVERNANCE</a:t>
            </a:r>
            <a:endParaRPr lang="en-US" sz="1100" dirty="0"/>
          </a:p>
        </p:txBody>
      </p:sp>
      <p:sp>
        <p:nvSpPr>
          <p:cNvPr id="24" name="Text 22"/>
          <p:cNvSpPr/>
          <p:nvPr/>
        </p:nvSpPr>
        <p:spPr>
          <a:xfrm>
            <a:off x="3310128" y="3840480"/>
            <a:ext cx="2468880" cy="1828800"/>
          </a:xfrm>
          <a:prstGeom prst="rect">
            <a:avLst/>
          </a:prstGeom>
          <a:noFill/>
          <a:ln/>
        </p:spPr>
        <p:txBody>
          <a:bodyPr wrap="square" rtlCol="0" anchor="t"/>
          <a:lstStyle/>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10-rule zero-hallucination SOP enforced</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MAP-GAP v2 compliance scoring</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4 independent AI engines with full decision audit trails</a:t>
            </a:r>
            <a:endParaRPr lang="en-US" sz="900" dirty="0"/>
          </a:p>
        </p:txBody>
      </p:sp>
      <p:sp>
        <p:nvSpPr>
          <p:cNvPr id="25" name="Shape 23"/>
          <p:cNvSpPr/>
          <p:nvPr/>
        </p:nvSpPr>
        <p:spPr>
          <a:xfrm>
            <a:off x="6035040" y="3474720"/>
            <a:ext cx="2697480" cy="2286000"/>
          </a:xfrm>
          <a:prstGeom prst="rect">
            <a:avLst>
              <a:gd name="adj" fmla="val 2400"/>
            </a:avLst>
          </a:prstGeom>
          <a:solidFill>
            <a:srgbClr val="0F2847"/>
          </a:solidFill>
          <a:ln/>
        </p:spPr>
      </p:sp>
      <p:sp>
        <p:nvSpPr>
          <p:cNvPr id="26" name="Text 24"/>
          <p:cNvSpPr/>
          <p:nvPr/>
        </p:nvSpPr>
        <p:spPr>
          <a:xfrm>
            <a:off x="6144768" y="3547872"/>
            <a:ext cx="24688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DOCTRINE-MATCHED</a:t>
            </a:r>
            <a:endParaRPr lang="en-US" sz="1100" dirty="0"/>
          </a:p>
        </p:txBody>
      </p:sp>
      <p:sp>
        <p:nvSpPr>
          <p:cNvPr id="27" name="Text 25"/>
          <p:cNvSpPr/>
          <p:nvPr/>
        </p:nvSpPr>
        <p:spPr>
          <a:xfrm>
            <a:off x="6144768" y="3840480"/>
            <a:ext cx="2468880" cy="1828800"/>
          </a:xfrm>
          <a:prstGeom prst="rect">
            <a:avLst/>
          </a:prstGeom>
          <a:noFill/>
          <a:ln/>
        </p:spPr>
        <p:txBody>
          <a:bodyPr wrap="square" rtlCol="0" anchor="t"/>
          <a:lstStyle/>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FM 6-40 / FM 6-50 (Fires)</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JP 3-09 (Joint Fires)</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JP 3-09.3 (CAS)</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JP 3-14 (Space Ops)</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JP 3-60 (Joint Targeting)</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JP 3-85 (EMSO)</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MDMP / TLP</a:t>
            </a:r>
            <a:endParaRPr lang="en-US" sz="900" dirty="0"/>
          </a:p>
          <a:p>
            <a:pPr marL="342900" indent="-342900">
              <a:lnSpc>
                <a:spcPct val="120000"/>
              </a:lnSpc>
              <a:buSzPct val="100000"/>
              <a:buChar char="•"/>
            </a:pPr>
            <a:r>
              <a:rPr lang="en-US" sz="900" dirty="0">
                <a:solidFill>
                  <a:srgbClr val="CBD5E1"/>
                </a:solidFill>
                <a:latin typeface="Arial" pitchFamily="34" charset="0"/>
                <a:ea typeface="Arial" pitchFamily="34" charset="-122"/>
                <a:cs typeface="Arial" pitchFamily="34" charset="-120"/>
              </a:rPr>
              <a:t>ICS / NIMS</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13</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Past performance + active pursuits</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Shape 8"/>
          <p:cNvSpPr/>
          <p:nvPr/>
        </p:nvSpPr>
        <p:spPr>
          <a:xfrm>
            <a:off x="365760" y="1005840"/>
            <a:ext cx="8412480" cy="1371600"/>
          </a:xfrm>
          <a:prstGeom prst="rect">
            <a:avLst>
              <a:gd name="adj" fmla="val 5333"/>
            </a:avLst>
          </a:prstGeom>
          <a:solidFill>
            <a:srgbClr val="0F2847"/>
          </a:solidFill>
          <a:ln/>
        </p:spPr>
      </p:sp>
      <p:sp>
        <p:nvSpPr>
          <p:cNvPr id="11" name="Text 9"/>
          <p:cNvSpPr/>
          <p:nvPr/>
        </p:nvSpPr>
        <p:spPr>
          <a:xfrm>
            <a:off x="502920" y="1078992"/>
            <a:ext cx="813816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PAST PERFORMANCE — 12 days, 3–14 Apr 2026</a:t>
            </a:r>
            <a:endParaRPr lang="en-US" sz="1100" dirty="0"/>
          </a:p>
        </p:txBody>
      </p:sp>
      <p:sp>
        <p:nvSpPr>
          <p:cNvPr id="12" name="Text 10"/>
          <p:cNvSpPr/>
          <p:nvPr/>
        </p:nvSpPr>
        <p:spPr>
          <a:xfrm>
            <a:off x="502920" y="1371600"/>
            <a:ext cx="8138160" cy="914400"/>
          </a:xfrm>
          <a:prstGeom prst="rect">
            <a:avLst/>
          </a:prstGeom>
          <a:noFill/>
          <a:ln/>
        </p:spPr>
        <p:txBody>
          <a:bodyPr wrap="square" rtlCol="0" anchor="t"/>
          <a:lstStyle/>
          <a:p>
            <a:pPr marL="342900" indent="-342900">
              <a:lnSpc>
                <a:spcPct val="125000"/>
              </a:lnSpc>
              <a:buSzPct val="100000"/>
              <a:buChar char="•"/>
            </a:pPr>
            <a:r>
              <a:rPr lang="en-US" sz="1100" dirty="0">
                <a:solidFill>
                  <a:srgbClr val="F59E0B"/>
                </a:solidFill>
                <a:latin typeface="Arial" pitchFamily="34" charset="0"/>
                <a:ea typeface="Arial" pitchFamily="34" charset="-122"/>
                <a:cs typeface="Arial" pitchFamily="34" charset="-120"/>
              </a:rPr>
              <a:t>19 federal proposal submissions to 18 agencies</a:t>
            </a:r>
            <a:endParaRPr lang="en-US" sz="1000" dirty="0"/>
          </a:p>
          <a:p>
            <a:pPr marL="342900" indent="-342900">
              <a:lnSpc>
                <a:spcPct val="125000"/>
              </a:lnSpc>
              <a:buSzPct val="100000"/>
              <a:buChar char="•"/>
            </a:pPr>
            <a:r>
              <a:rPr lang="en-US" sz="1100" dirty="0">
                <a:solidFill>
                  <a:srgbClr val="F59E0B"/>
                </a:solidFill>
                <a:latin typeface="Arial" pitchFamily="34" charset="0"/>
                <a:ea typeface="Arial" pitchFamily="34" charset="-122"/>
                <a:cs typeface="Arial" pitchFamily="34" charset="-120"/>
              </a:rPr>
              <a:t>ACC AMIC CSO submission — receipt confirmed in writing by CO Nicole Black</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Production-deployed since early 2026; same URL we'll use today</a:t>
            </a:r>
            <a:endParaRPr lang="en-US" sz="1000" dirty="0"/>
          </a:p>
        </p:txBody>
      </p:sp>
      <p:sp>
        <p:nvSpPr>
          <p:cNvPr id="13" name="Shape 11"/>
          <p:cNvSpPr/>
          <p:nvPr/>
        </p:nvSpPr>
        <p:spPr>
          <a:xfrm>
            <a:off x="365760" y="2606040"/>
            <a:ext cx="4114800" cy="2743200"/>
          </a:xfrm>
          <a:prstGeom prst="rect">
            <a:avLst>
              <a:gd name="adj" fmla="val 2667"/>
            </a:avLst>
          </a:prstGeom>
          <a:solidFill>
            <a:srgbClr val="0F2847"/>
          </a:solidFill>
          <a:ln/>
        </p:spPr>
      </p:sp>
      <p:sp>
        <p:nvSpPr>
          <p:cNvPr id="14" name="Text 12"/>
          <p:cNvSpPr/>
          <p:nvPr/>
        </p:nvSpPr>
        <p:spPr>
          <a:xfrm>
            <a:off x="502920" y="26791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ACTIVE PURSUITS</a:t>
            </a:r>
            <a:endParaRPr lang="en-US" sz="1100" dirty="0"/>
          </a:p>
        </p:txBody>
      </p:sp>
      <p:sp>
        <p:nvSpPr>
          <p:cNvPr id="15" name="Text 13"/>
          <p:cNvSpPr/>
          <p:nvPr/>
        </p:nvSpPr>
        <p:spPr>
          <a:xfrm>
            <a:off x="502920" y="2971800"/>
            <a:ext cx="3840480" cy="2286000"/>
          </a:xfrm>
          <a:prstGeom prst="rect">
            <a:avLst/>
          </a:prstGeom>
          <a:noFill/>
          <a:ln/>
        </p:spPr>
        <p:txBody>
          <a:bodyPr wrap="square" rtlCol="0" anchor="t"/>
          <a:lstStyle/>
          <a:p>
            <a:pPr marL="342900" indent="-342900">
              <a:lnSpc>
                <a:spcPct val="125000"/>
              </a:lnSpc>
              <a:buSzPct val="100000"/>
              <a:buChar char="•"/>
            </a:pPr>
            <a:r>
              <a:rPr lang="en-US" sz="1000" dirty="0">
                <a:solidFill>
                  <a:srgbClr val="FFFFFF"/>
                </a:solidFill>
                <a:latin typeface="Arial" pitchFamily="34" charset="0"/>
                <a:ea typeface="Arial" pitchFamily="34" charset="-122"/>
                <a:cs typeface="Arial" pitchFamily="34" charset="-120"/>
              </a:rPr>
              <a:t>Army MAPS — due 1 May 2026</a:t>
            </a:r>
            <a:endParaRPr lang="en-US" sz="1000" dirty="0"/>
          </a:p>
          <a:p>
            <a:pPr marL="342900" indent="-342900">
              <a:lnSpc>
                <a:spcPct val="125000"/>
              </a:lnSpc>
              <a:buSzPct val="100000"/>
              <a:buChar char="•"/>
            </a:pPr>
            <a:r>
              <a:rPr lang="en-US" sz="1100" dirty="0">
                <a:solidFill>
                  <a:srgbClr val="F59E0B"/>
                </a:solidFill>
                <a:latin typeface="Arial" pitchFamily="34" charset="0"/>
                <a:ea typeface="Arial" pitchFamily="34" charset="-122"/>
                <a:cs typeface="Arial" pitchFamily="34" charset="-120"/>
              </a:rPr>
              <a:t>USSOCOM SOFGSD ($2.65B IDIQ) — due 13 May 2026</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REWSI / Army CPE-ISW EMSO call — W9128Z-25-S-A002</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AFRL PACER white-paper resubmission</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Army ITDX 26 white paper</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EXTiC 26-2 white paper — due 5 May 2026</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DITS Counter-UAS BAA</a:t>
            </a:r>
            <a:endParaRPr lang="en-US" sz="1000" dirty="0"/>
          </a:p>
        </p:txBody>
      </p:sp>
      <p:sp>
        <p:nvSpPr>
          <p:cNvPr id="16" name="Shape 14"/>
          <p:cNvSpPr/>
          <p:nvPr/>
        </p:nvSpPr>
        <p:spPr>
          <a:xfrm>
            <a:off x="4663440" y="2606040"/>
            <a:ext cx="4114800" cy="2743200"/>
          </a:xfrm>
          <a:prstGeom prst="rect">
            <a:avLst>
              <a:gd name="adj" fmla="val 2667"/>
            </a:avLst>
          </a:prstGeom>
          <a:solidFill>
            <a:srgbClr val="0F2847"/>
          </a:solidFill>
          <a:ln/>
        </p:spPr>
      </p:sp>
      <p:sp>
        <p:nvSpPr>
          <p:cNvPr id="17" name="Text 15"/>
          <p:cNvSpPr/>
          <p:nvPr/>
        </p:nvSpPr>
        <p:spPr>
          <a:xfrm>
            <a:off x="4800600" y="26791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TEAMING POSTURE</a:t>
            </a:r>
            <a:endParaRPr lang="en-US" sz="1100" dirty="0"/>
          </a:p>
        </p:txBody>
      </p:sp>
      <p:sp>
        <p:nvSpPr>
          <p:cNvPr id="18" name="Text 16"/>
          <p:cNvSpPr/>
          <p:nvPr/>
        </p:nvSpPr>
        <p:spPr>
          <a:xfrm>
            <a:off x="4800600" y="2971800"/>
            <a:ext cx="3840480" cy="2286000"/>
          </a:xfrm>
          <a:prstGeom prst="rect">
            <a:avLst/>
          </a:prstGeom>
          <a:noFill/>
          <a:ln/>
        </p:spPr>
        <p:txBody>
          <a:bodyPr wrap="square" rtlCol="0" anchor="t"/>
          <a:lstStyle/>
          <a:p>
            <a:pPr marL="342900" indent="-342900">
              <a:lnSpc>
                <a:spcPct val="125000"/>
              </a:lnSpc>
              <a:buSzPct val="100000"/>
              <a:buChar char="•"/>
            </a:pPr>
            <a:r>
              <a:rPr lang="en-US" sz="1000" dirty="0">
                <a:solidFill>
                  <a:srgbClr val="FFFFFF"/>
                </a:solidFill>
                <a:latin typeface="Arial" pitchFamily="34" charset="0"/>
                <a:ea typeface="Arial" pitchFamily="34" charset="-122"/>
                <a:cs typeface="Arial" pitchFamily="34" charset="-120"/>
              </a:rPr>
              <a:t>Single-principal SDVOSB — designed to transition into a cleared prime’s sustainment tail</a:t>
            </a:r>
            <a:endParaRPr lang="en-US" sz="1000" dirty="0"/>
          </a:p>
          <a:p>
            <a:pPr marL="342900" indent="-342900">
              <a:lnSpc>
                <a:spcPct val="125000"/>
              </a:lnSpc>
              <a:buSzPct val="100000"/>
              <a:buChar char="•"/>
            </a:pPr>
            <a:r>
              <a:rPr lang="en-US" sz="1100" dirty="0">
                <a:solidFill>
                  <a:srgbClr val="F59E0B"/>
                </a:solidFill>
                <a:latin typeface="Arial" pitchFamily="34" charset="0"/>
                <a:ea typeface="Arial" pitchFamily="34" charset="-122"/>
                <a:cs typeface="Arial" pitchFamily="34" charset="-120"/>
              </a:rPr>
              <a:t>Looking for cleared teaming partner for SOFGSD (TS FCL + CMMC L2)</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Architecture is service-oriented, code is documented, deployment is reproducible</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Right structure: ISS brings the platform + operator-domain expertise; cleared prime brings the workforce + sustainment SLA</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Standing offer: 30-min teaming conversation before 8 May</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14</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Live surfaces — what to walk after this brief</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Text 8"/>
          <p:cNvSpPr/>
          <p:nvPr/>
        </p:nvSpPr>
        <p:spPr>
          <a:xfrm>
            <a:off x="365760" y="868680"/>
            <a:ext cx="8412480" cy="365760"/>
          </a:xfrm>
          <a:prstGeom prst="rect">
            <a:avLst/>
          </a:prstGeom>
          <a:noFill/>
          <a:ln/>
        </p:spPr>
        <p:txBody>
          <a:bodyPr wrap="square" rtlCol="0" anchor="ctr"/>
          <a:lstStyle/>
          <a:p>
            <a:pPr indent="0" marL="0">
              <a:buNone/>
            </a:pPr>
            <a:r>
              <a:rPr lang="en-US" sz="1100" i="1" dirty="0">
                <a:solidFill>
                  <a:srgbClr val="94A3B8"/>
                </a:solidFill>
                <a:latin typeface="Arial" pitchFamily="34" charset="0"/>
                <a:ea typeface="Arial" pitchFamily="34" charset="-122"/>
                <a:cs typeface="Arial" pitchFamily="34" charset="-120"/>
              </a:rPr>
              <a:t>Every URL below is a live page on the production platform. Open in a tab during or after the call.</a:t>
            </a:r>
            <a:endParaRPr lang="en-US" sz="1100" dirty="0"/>
          </a:p>
        </p:txBody>
      </p:sp>
      <p:sp>
        <p:nvSpPr>
          <p:cNvPr id="11" name="Text 9"/>
          <p:cNvSpPr/>
          <p:nvPr/>
        </p:nvSpPr>
        <p:spPr>
          <a:xfrm>
            <a:off x="365760" y="137160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Live executive summary (sharable URL)  </a:t>
            </a:r>
            <a:pPr indent="0" marL="0">
              <a:buNone/>
            </a:pPr>
            <a:r>
              <a:rPr lang="en-US" sz="900" u="sng" dirty="0">
                <a:solidFill>
                  <a:srgbClr val="3B82F6"/>
                </a:solidFill>
                <a:latin typeface="Arial" pitchFamily="34" charset="0"/>
                <a:ea typeface="Arial" pitchFamily="34" charset="-122"/>
                <a:cs typeface="Arial" pitchFamily="34" charset="-120"/>
                <a:hlinkClick r:id="rId1" invalidUrl="" action="" tgtFrame="" tooltip="Live executive summary (sharable URL)" history="1" highlightClick="0" endSnd="0">
                  <a:extLst>
                    <a:ext uri="{A12FA001-AC4F-418D-AE19-62706E023703}">
                      <ahyp:hlinkClr xmlns:ahyp="http://schemas.microsoft.com/office/drawing/2018/hyperlinkcolor" val="tx"/>
                    </a:ext>
                  </a:extLst>
                </a:hlinkClick>
              </a:rPr>
              <a:t>https://shield-atlas-production.up.railway.app/executive-summary</a:t>
            </a:r>
            <a:endParaRPr lang="en-US" sz="900" dirty="0"/>
          </a:p>
        </p:txBody>
      </p:sp>
      <p:sp>
        <p:nvSpPr>
          <p:cNvPr id="12" name="Text 10"/>
          <p:cNvSpPr/>
          <p:nvPr/>
        </p:nvSpPr>
        <p:spPr>
          <a:xfrm>
            <a:off x="4617720" y="137160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Live capability statement (sharable URL)  </a:t>
            </a:r>
            <a:pPr indent="0" marL="0">
              <a:buNone/>
            </a:pPr>
            <a:r>
              <a:rPr lang="en-US" sz="900" u="sng" dirty="0">
                <a:solidFill>
                  <a:srgbClr val="3B82F6"/>
                </a:solidFill>
                <a:latin typeface="Arial" pitchFamily="34" charset="0"/>
                <a:ea typeface="Arial" pitchFamily="34" charset="-122"/>
                <a:cs typeface="Arial" pitchFamily="34" charset="-120"/>
                <a:hlinkClick r:id="rId2" invalidUrl="" action="" tgtFrame="" tooltip="Live capability statement (sharable URL)" history="1" highlightClick="0" endSnd="0">
                  <a:extLst>
                    <a:ext uri="{A12FA001-AC4F-418D-AE19-62706E023703}">
                      <ahyp:hlinkClr xmlns:ahyp="http://schemas.microsoft.com/office/drawing/2018/hyperlinkcolor" val="tx"/>
                    </a:ext>
                  </a:extLst>
                </a:hlinkClick>
              </a:rPr>
              <a:t>https://shield-atlas-production.up.railway.app/capability-statement</a:t>
            </a:r>
            <a:endParaRPr lang="en-US" sz="900" dirty="0"/>
          </a:p>
        </p:txBody>
      </p:sp>
      <p:sp>
        <p:nvSpPr>
          <p:cNvPr id="13" name="Text 11"/>
          <p:cNvSpPr/>
          <p:nvPr/>
        </p:nvSpPr>
        <p:spPr>
          <a:xfrm>
            <a:off x="365760" y="178308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Defense briefing page  </a:t>
            </a:r>
            <a:pPr indent="0" marL="0">
              <a:buNone/>
            </a:pPr>
            <a:r>
              <a:rPr lang="en-US" sz="900" u="sng" dirty="0">
                <a:solidFill>
                  <a:srgbClr val="3B82F6"/>
                </a:solidFill>
                <a:latin typeface="Arial" pitchFamily="34" charset="0"/>
                <a:ea typeface="Arial" pitchFamily="34" charset="-122"/>
                <a:cs typeface="Arial" pitchFamily="34" charset="-120"/>
                <a:hlinkClick r:id="rId3" invalidUrl="" action="" tgtFrame="" tooltip="Defense briefing page" history="1" highlightClick="0" endSnd="0">
                  <a:extLst>
                    <a:ext uri="{A12FA001-AC4F-418D-AE19-62706E023703}">
                      <ahyp:hlinkClr xmlns:ahyp="http://schemas.microsoft.com/office/drawing/2018/hyperlinkcolor" val="tx"/>
                    </a:ext>
                  </a:extLst>
                </a:hlinkClick>
              </a:rPr>
              <a:t>https://shield-atlas-production.up.railway.app/defense-briefing</a:t>
            </a:r>
            <a:endParaRPr lang="en-US" sz="900" dirty="0"/>
          </a:p>
        </p:txBody>
      </p:sp>
      <p:sp>
        <p:nvSpPr>
          <p:cNvPr id="14" name="Text 12"/>
          <p:cNvSpPr/>
          <p:nvPr/>
        </p:nvSpPr>
        <p:spPr>
          <a:xfrm>
            <a:off x="4617720" y="178308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Document library — Word + PDF + PPTX downloads  </a:t>
            </a:r>
            <a:pPr indent="0" marL="0">
              <a:buNone/>
            </a:pPr>
            <a:r>
              <a:rPr lang="en-US" sz="900" u="sng" dirty="0">
                <a:solidFill>
                  <a:srgbClr val="3B82F6"/>
                </a:solidFill>
                <a:latin typeface="Arial" pitchFamily="34" charset="0"/>
                <a:ea typeface="Arial" pitchFamily="34" charset="-122"/>
                <a:cs typeface="Arial" pitchFamily="34" charset="-120"/>
                <a:hlinkClick r:id="rId4" invalidUrl="" action="" tgtFrame="" tooltip="Document library — Word + PDF + PPTX downloads" history="1" highlightClick="0" endSnd="0">
                  <a:extLst>
                    <a:ext uri="{A12FA001-AC4F-418D-AE19-62706E023703}">
                      <ahyp:hlinkClr xmlns:ahyp="http://schemas.microsoft.com/office/drawing/2018/hyperlinkcolor" val="tx"/>
                    </a:ext>
                  </a:extLst>
                </a:hlinkClick>
              </a:rPr>
              <a:t>https://shield-atlas-production.up.railway.app/documents</a:t>
            </a:r>
            <a:endParaRPr lang="en-US" sz="900" dirty="0"/>
          </a:p>
        </p:txBody>
      </p:sp>
      <p:sp>
        <p:nvSpPr>
          <p:cNvPr id="15" name="Text 13"/>
          <p:cNvSpPr/>
          <p:nvPr/>
        </p:nvSpPr>
        <p:spPr>
          <a:xfrm>
            <a:off x="365760" y="219456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Common Operating Picture  </a:t>
            </a:r>
            <a:pPr indent="0" marL="0">
              <a:buNone/>
            </a:pPr>
            <a:r>
              <a:rPr lang="en-US" sz="900" u="sng" dirty="0">
                <a:solidFill>
                  <a:srgbClr val="3B82F6"/>
                </a:solidFill>
                <a:latin typeface="Arial" pitchFamily="34" charset="0"/>
                <a:ea typeface="Arial" pitchFamily="34" charset="-122"/>
                <a:cs typeface="Arial" pitchFamily="34" charset="-120"/>
                <a:hlinkClick r:id="rId5" invalidUrl="" action="" tgtFrame="" tooltip="Common Operating Picture" history="1" highlightClick="0" endSnd="0">
                  <a:extLst>
                    <a:ext uri="{A12FA001-AC4F-418D-AE19-62706E023703}">
                      <ahyp:hlinkClr xmlns:ahyp="http://schemas.microsoft.com/office/drawing/2018/hyperlinkcolor" val="tx"/>
                    </a:ext>
                  </a:extLst>
                </a:hlinkClick>
              </a:rPr>
              <a:t>https://shield-atlas-production.up.railway.app/cop</a:t>
            </a:r>
            <a:endParaRPr lang="en-US" sz="900" dirty="0"/>
          </a:p>
        </p:txBody>
      </p:sp>
      <p:sp>
        <p:nvSpPr>
          <p:cNvPr id="16" name="Text 14"/>
          <p:cNvSpPr/>
          <p:nvPr/>
        </p:nvSpPr>
        <p:spPr>
          <a:xfrm>
            <a:off x="4617720" y="219456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C-RAM dashboard — live ESMS detections  </a:t>
            </a:r>
            <a:pPr indent="0" marL="0">
              <a:buNone/>
            </a:pPr>
            <a:r>
              <a:rPr lang="en-US" sz="900" u="sng" dirty="0">
                <a:solidFill>
                  <a:srgbClr val="3B82F6"/>
                </a:solidFill>
                <a:latin typeface="Arial" pitchFamily="34" charset="0"/>
                <a:ea typeface="Arial" pitchFamily="34" charset="-122"/>
                <a:cs typeface="Arial" pitchFamily="34" charset="-120"/>
                <a:hlinkClick r:id="rId6" invalidUrl="" action="" tgtFrame="" tooltip="C-RAM dashboard — live ESMS detections" history="1" highlightClick="0" endSnd="0">
                  <a:extLst>
                    <a:ext uri="{A12FA001-AC4F-418D-AE19-62706E023703}">
                      <ahyp:hlinkClr xmlns:ahyp="http://schemas.microsoft.com/office/drawing/2018/hyperlinkcolor" val="tx"/>
                    </a:ext>
                  </a:extLst>
                </a:hlinkClick>
              </a:rPr>
              <a:t>https://shield-atlas-production.up.railway.app/cram-dashboard</a:t>
            </a:r>
            <a:endParaRPr lang="en-US" sz="900" dirty="0"/>
          </a:p>
        </p:txBody>
      </p:sp>
      <p:sp>
        <p:nvSpPr>
          <p:cNvPr id="17" name="Text 15"/>
          <p:cNvSpPr/>
          <p:nvPr/>
        </p:nvSpPr>
        <p:spPr>
          <a:xfrm>
            <a:off x="365760" y="260604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FIRES — fire mission generator + ballistic engine  </a:t>
            </a:r>
            <a:pPr indent="0" marL="0">
              <a:buNone/>
            </a:pPr>
            <a:r>
              <a:rPr lang="en-US" sz="900" u="sng" dirty="0">
                <a:solidFill>
                  <a:srgbClr val="3B82F6"/>
                </a:solidFill>
                <a:latin typeface="Arial" pitchFamily="34" charset="0"/>
                <a:ea typeface="Arial" pitchFamily="34" charset="-122"/>
                <a:cs typeface="Arial" pitchFamily="34" charset="-120"/>
                <a:hlinkClick r:id="rId7" invalidUrl="" action="" tgtFrame="" tooltip="FIRES — fire mission generator + ballistic engine" history="1" highlightClick="0" endSnd="0">
                  <a:extLst>
                    <a:ext uri="{A12FA001-AC4F-418D-AE19-62706E023703}">
                      <ahyp:hlinkClr xmlns:ahyp="http://schemas.microsoft.com/office/drawing/2018/hyperlinkcolor" val="tx"/>
                    </a:ext>
                  </a:extLst>
                </a:hlinkClick>
              </a:rPr>
              <a:t>https://shield-atlas-production.up.railway.app/fires</a:t>
            </a:r>
            <a:endParaRPr lang="en-US" sz="900" dirty="0"/>
          </a:p>
        </p:txBody>
      </p:sp>
      <p:sp>
        <p:nvSpPr>
          <p:cNvPr id="18" name="Text 16"/>
          <p:cNvSpPr/>
          <p:nvPr/>
        </p:nvSpPr>
        <p:spPr>
          <a:xfrm>
            <a:off x="4617720" y="260604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Maritime — POSEIDON suite  </a:t>
            </a:r>
            <a:pPr indent="0" marL="0">
              <a:buNone/>
            </a:pPr>
            <a:r>
              <a:rPr lang="en-US" sz="900" u="sng" dirty="0">
                <a:solidFill>
                  <a:srgbClr val="3B82F6"/>
                </a:solidFill>
                <a:latin typeface="Arial" pitchFamily="34" charset="0"/>
                <a:ea typeface="Arial" pitchFamily="34" charset="-122"/>
                <a:cs typeface="Arial" pitchFamily="34" charset="-120"/>
                <a:hlinkClick r:id="rId8" invalidUrl="" action="" tgtFrame="" tooltip="Maritime — POSEIDON suite" history="1" highlightClick="0" endSnd="0">
                  <a:extLst>
                    <a:ext uri="{A12FA001-AC4F-418D-AE19-62706E023703}">
                      <ahyp:hlinkClr xmlns:ahyp="http://schemas.microsoft.com/office/drawing/2018/hyperlinkcolor" val="tx"/>
                    </a:ext>
                  </a:extLst>
                </a:hlinkClick>
              </a:rPr>
              <a:t>https://shield-atlas-production.up.railway.app/maritime</a:t>
            </a:r>
            <a:endParaRPr lang="en-US" sz="900" dirty="0"/>
          </a:p>
        </p:txBody>
      </p:sp>
      <p:sp>
        <p:nvSpPr>
          <p:cNvPr id="19" name="Text 17"/>
          <p:cNvSpPr/>
          <p:nvPr/>
        </p:nvSpPr>
        <p:spPr>
          <a:xfrm>
            <a:off x="365760" y="301752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Kill web — multi-domain kill chain  </a:t>
            </a:r>
            <a:pPr indent="0" marL="0">
              <a:buNone/>
            </a:pPr>
            <a:r>
              <a:rPr lang="en-US" sz="900" u="sng" dirty="0">
                <a:solidFill>
                  <a:srgbClr val="3B82F6"/>
                </a:solidFill>
                <a:latin typeface="Arial" pitchFamily="34" charset="0"/>
                <a:ea typeface="Arial" pitchFamily="34" charset="-122"/>
                <a:cs typeface="Arial" pitchFamily="34" charset="-120"/>
                <a:hlinkClick r:id="rId9" invalidUrl="" action="" tgtFrame="" tooltip="Kill web — multi-domain kill chain" history="1" highlightClick="0" endSnd="0">
                  <a:extLst>
                    <a:ext uri="{A12FA001-AC4F-418D-AE19-62706E023703}">
                      <ahyp:hlinkClr xmlns:ahyp="http://schemas.microsoft.com/office/drawing/2018/hyperlinkcolor" val="tx"/>
                    </a:ext>
                  </a:extLst>
                </a:hlinkClick>
              </a:rPr>
              <a:t>https://shield-atlas-production.up.railway.app/kill-web</a:t>
            </a:r>
            <a:endParaRPr lang="en-US" sz="900" dirty="0"/>
          </a:p>
        </p:txBody>
      </p:sp>
      <p:sp>
        <p:nvSpPr>
          <p:cNvPr id="20" name="Text 18"/>
          <p:cNvSpPr/>
          <p:nvPr/>
        </p:nvSpPr>
        <p:spPr>
          <a:xfrm>
            <a:off x="4617720" y="301752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GPS-denied — 7 fused PNT methods  </a:t>
            </a:r>
            <a:pPr indent="0" marL="0">
              <a:buNone/>
            </a:pPr>
            <a:r>
              <a:rPr lang="en-US" sz="900" u="sng" dirty="0">
                <a:solidFill>
                  <a:srgbClr val="3B82F6"/>
                </a:solidFill>
                <a:latin typeface="Arial" pitchFamily="34" charset="0"/>
                <a:ea typeface="Arial" pitchFamily="34" charset="-122"/>
                <a:cs typeface="Arial" pitchFamily="34" charset="-120"/>
                <a:hlinkClick r:id="rId10" invalidUrl="" action="" tgtFrame="" tooltip="GPS-denied — 7 fused PNT methods" history="1" highlightClick="0" endSnd="0">
                  <a:extLst>
                    <a:ext uri="{A12FA001-AC4F-418D-AE19-62706E023703}">
                      <ahyp:hlinkClr xmlns:ahyp="http://schemas.microsoft.com/office/drawing/2018/hyperlinkcolor" val="tx"/>
                    </a:ext>
                  </a:extLst>
                </a:hlinkClick>
              </a:rPr>
              <a:t>https://shield-atlas-production.up.railway.app/gps-denied</a:t>
            </a:r>
            <a:endParaRPr lang="en-US" sz="900" dirty="0"/>
          </a:p>
        </p:txBody>
      </p:sp>
      <p:sp>
        <p:nvSpPr>
          <p:cNvPr id="21" name="Text 19"/>
          <p:cNvSpPr/>
          <p:nvPr/>
        </p:nvSpPr>
        <p:spPr>
          <a:xfrm>
            <a:off x="365760" y="342900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Swarm C2 with failsafe  </a:t>
            </a:r>
            <a:pPr indent="0" marL="0">
              <a:buNone/>
            </a:pPr>
            <a:r>
              <a:rPr lang="en-US" sz="900" u="sng" dirty="0">
                <a:solidFill>
                  <a:srgbClr val="3B82F6"/>
                </a:solidFill>
                <a:latin typeface="Arial" pitchFamily="34" charset="0"/>
                <a:ea typeface="Arial" pitchFamily="34" charset="-122"/>
                <a:cs typeface="Arial" pitchFamily="34" charset="-120"/>
                <a:hlinkClick r:id="rId11" invalidUrl="" action="" tgtFrame="" tooltip="Swarm C2 with failsafe" history="1" highlightClick="0" endSnd="0">
                  <a:extLst>
                    <a:ext uri="{A12FA001-AC4F-418D-AE19-62706E023703}">
                      <ahyp:hlinkClr xmlns:ahyp="http://schemas.microsoft.com/office/drawing/2018/hyperlinkcolor" val="tx"/>
                    </a:ext>
                  </a:extLst>
                </a:hlinkClick>
              </a:rPr>
              <a:t>https://shield-atlas-production.up.railway.app/swarm-c2</a:t>
            </a:r>
            <a:endParaRPr lang="en-US" sz="900" dirty="0"/>
          </a:p>
        </p:txBody>
      </p:sp>
      <p:sp>
        <p:nvSpPr>
          <p:cNvPr id="22" name="Text 20"/>
          <p:cNvSpPr/>
          <p:nvPr/>
        </p:nvSpPr>
        <p:spPr>
          <a:xfrm>
            <a:off x="4617720" y="342900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AI evaluator (4 engines, zero-hallucination SOP)  </a:t>
            </a:r>
            <a:pPr indent="0" marL="0">
              <a:buNone/>
            </a:pPr>
            <a:r>
              <a:rPr lang="en-US" sz="900" u="sng" dirty="0">
                <a:solidFill>
                  <a:srgbClr val="3B82F6"/>
                </a:solidFill>
                <a:latin typeface="Arial" pitchFamily="34" charset="0"/>
                <a:ea typeface="Arial" pitchFamily="34" charset="-122"/>
                <a:cs typeface="Arial" pitchFamily="34" charset="-120"/>
                <a:hlinkClick r:id="rId12" invalidUrl="" action="" tgtFrame="" tooltip="AI evaluator (4 engines, zero-hallucination SOP)" history="1" highlightClick="0" endSnd="0">
                  <a:extLst>
                    <a:ext uri="{A12FA001-AC4F-418D-AE19-62706E023703}">
                      <ahyp:hlinkClr xmlns:ahyp="http://schemas.microsoft.com/office/drawing/2018/hyperlinkcolor" val="tx"/>
                    </a:ext>
                  </a:extLst>
                </a:hlinkClick>
              </a:rPr>
              <a:t>https://shield-atlas-production.up.railway.app/evaluate</a:t>
            </a:r>
            <a:endParaRPr lang="en-US" sz="900" dirty="0"/>
          </a:p>
        </p:txBody>
      </p:sp>
      <p:sp>
        <p:nvSpPr>
          <p:cNvPr id="23" name="Text 21"/>
          <p:cNvSpPr/>
          <p:nvPr/>
        </p:nvSpPr>
        <p:spPr>
          <a:xfrm>
            <a:off x="365760" y="384048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Training — 21-course system  </a:t>
            </a:r>
            <a:pPr indent="0" marL="0">
              <a:buNone/>
            </a:pPr>
            <a:r>
              <a:rPr lang="en-US" sz="900" u="sng" dirty="0">
                <a:solidFill>
                  <a:srgbClr val="3B82F6"/>
                </a:solidFill>
                <a:latin typeface="Arial" pitchFamily="34" charset="0"/>
                <a:ea typeface="Arial" pitchFamily="34" charset="-122"/>
                <a:cs typeface="Arial" pitchFamily="34" charset="-120"/>
                <a:hlinkClick r:id="rId13" invalidUrl="" action="" tgtFrame="" tooltip="Training — 21-course system" history="1" highlightClick="0" endSnd="0">
                  <a:extLst>
                    <a:ext uri="{A12FA001-AC4F-418D-AE19-62706E023703}">
                      <ahyp:hlinkClr xmlns:ahyp="http://schemas.microsoft.com/office/drawing/2018/hyperlinkcolor" val="tx"/>
                    </a:ext>
                  </a:extLst>
                </a:hlinkClick>
              </a:rPr>
              <a:t>https://shield-atlas-production.up.railway.app/training</a:t>
            </a:r>
            <a:endParaRPr lang="en-US" sz="900" dirty="0"/>
          </a:p>
        </p:txBody>
      </p:sp>
      <p:sp>
        <p:nvSpPr>
          <p:cNvPr id="24" name="Text 22"/>
          <p:cNvSpPr/>
          <p:nvPr/>
        </p:nvSpPr>
        <p:spPr>
          <a:xfrm>
            <a:off x="4617720" y="384048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Sandbox — 21 scenario exercises  </a:t>
            </a:r>
            <a:pPr indent="0" marL="0">
              <a:buNone/>
            </a:pPr>
            <a:r>
              <a:rPr lang="en-US" sz="900" u="sng" dirty="0">
                <a:solidFill>
                  <a:srgbClr val="3B82F6"/>
                </a:solidFill>
                <a:latin typeface="Arial" pitchFamily="34" charset="0"/>
                <a:ea typeface="Arial" pitchFamily="34" charset="-122"/>
                <a:cs typeface="Arial" pitchFamily="34" charset="-120"/>
                <a:hlinkClick r:id="rId14" invalidUrl="" action="" tgtFrame="" tooltip="Sandbox — 21 scenario exercises" history="1" highlightClick="0" endSnd="0">
                  <a:extLst>
                    <a:ext uri="{A12FA001-AC4F-418D-AE19-62706E023703}">
                      <ahyp:hlinkClr xmlns:ahyp="http://schemas.microsoft.com/office/drawing/2018/hyperlinkcolor" val="tx"/>
                    </a:ext>
                  </a:extLst>
                </a:hlinkClick>
              </a:rPr>
              <a:t>https://shield-atlas-production.up.railway.app/sandbox</a:t>
            </a:r>
            <a:endParaRPr lang="en-US" sz="900" dirty="0"/>
          </a:p>
        </p:txBody>
      </p:sp>
      <p:sp>
        <p:nvSpPr>
          <p:cNvPr id="25" name="Text 23"/>
          <p:cNvSpPr/>
          <p:nvPr/>
        </p:nvSpPr>
        <p:spPr>
          <a:xfrm>
            <a:off x="365760" y="425196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Security — CMMC L2 SSP dashboard  </a:t>
            </a:r>
            <a:pPr indent="0" marL="0">
              <a:buNone/>
            </a:pPr>
            <a:r>
              <a:rPr lang="en-US" sz="900" u="sng" dirty="0">
                <a:solidFill>
                  <a:srgbClr val="3B82F6"/>
                </a:solidFill>
                <a:latin typeface="Arial" pitchFamily="34" charset="0"/>
                <a:ea typeface="Arial" pitchFamily="34" charset="-122"/>
                <a:cs typeface="Arial" pitchFamily="34" charset="-120"/>
                <a:hlinkClick r:id="rId15" invalidUrl="" action="" tgtFrame="" tooltip="Security — CMMC L2 SSP dashboard" history="1" highlightClick="0" endSnd="0">
                  <a:extLst>
                    <a:ext uri="{A12FA001-AC4F-418D-AE19-62706E023703}">
                      <ahyp:hlinkClr xmlns:ahyp="http://schemas.microsoft.com/office/drawing/2018/hyperlinkcolor" val="tx"/>
                    </a:ext>
                  </a:extLst>
                </a:hlinkClick>
              </a:rPr>
              <a:t>https://shield-atlas-production.up.railway.app/security</a:t>
            </a:r>
            <a:endParaRPr lang="en-US" sz="900" dirty="0"/>
          </a:p>
        </p:txBody>
      </p:sp>
      <p:sp>
        <p:nvSpPr>
          <p:cNvPr id="26" name="Text 24"/>
          <p:cNvSpPr/>
          <p:nvPr/>
        </p:nvSpPr>
        <p:spPr>
          <a:xfrm>
            <a:off x="4617720" y="425196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Airspace — honest upstream-feed labeling + degraded badge  </a:t>
            </a:r>
            <a:pPr indent="0" marL="0">
              <a:buNone/>
            </a:pPr>
            <a:r>
              <a:rPr lang="en-US" sz="900" u="sng" dirty="0">
                <a:solidFill>
                  <a:srgbClr val="3B82F6"/>
                </a:solidFill>
                <a:latin typeface="Arial" pitchFamily="34" charset="0"/>
                <a:ea typeface="Arial" pitchFamily="34" charset="-122"/>
                <a:cs typeface="Arial" pitchFamily="34" charset="-120"/>
                <a:hlinkClick r:id="rId16" invalidUrl="" action="" tgtFrame="" tooltip="Airspace — honest upstream-feed labeling + degraded badge" history="1" highlightClick="0" endSnd="0">
                  <a:extLst>
                    <a:ext uri="{A12FA001-AC4F-418D-AE19-62706E023703}">
                      <ahyp:hlinkClr xmlns:ahyp="http://schemas.microsoft.com/office/drawing/2018/hyperlinkcolor" val="tx"/>
                    </a:ext>
                  </a:extLst>
                </a:hlinkClick>
              </a:rPr>
              <a:t>https://shield-atlas-production.up.railway.app/airspace</a:t>
            </a:r>
            <a:endParaRPr lang="en-US" sz="900" dirty="0"/>
          </a:p>
        </p:txBody>
      </p:sp>
      <p:sp>
        <p:nvSpPr>
          <p:cNvPr id="27" name="Text 25"/>
          <p:cNvSpPr/>
          <p:nvPr/>
        </p:nvSpPr>
        <p:spPr>
          <a:xfrm>
            <a:off x="365760" y="466344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Sensor lab — V1 spectral classifier with confidence flags  </a:t>
            </a:r>
            <a:pPr indent="0" marL="0">
              <a:buNone/>
            </a:pPr>
            <a:r>
              <a:rPr lang="en-US" sz="900" u="sng" dirty="0">
                <a:solidFill>
                  <a:srgbClr val="3B82F6"/>
                </a:solidFill>
                <a:latin typeface="Arial" pitchFamily="34" charset="0"/>
                <a:ea typeface="Arial" pitchFamily="34" charset="-122"/>
                <a:cs typeface="Arial" pitchFamily="34" charset="-120"/>
                <a:hlinkClick r:id="rId17" invalidUrl="" action="" tgtFrame="" tooltip="Sensor lab — V1 spectral classifier with confidence flags" history="1" highlightClick="0" endSnd="0">
                  <a:extLst>
                    <a:ext uri="{A12FA001-AC4F-418D-AE19-62706E023703}">
                      <ahyp:hlinkClr xmlns:ahyp="http://schemas.microsoft.com/office/drawing/2018/hyperlinkcolor" val="tx"/>
                    </a:ext>
                  </a:extLst>
                </a:hlinkClick>
              </a:rPr>
              <a:t>https://shield-atlas-production.up.railway.app/sensor-lab</a:t>
            </a:r>
            <a:endParaRPr lang="en-US" sz="900" dirty="0"/>
          </a:p>
        </p:txBody>
      </p:sp>
      <p:sp>
        <p:nvSpPr>
          <p:cNvPr id="28" name="Text 26"/>
          <p:cNvSpPr/>
          <p:nvPr/>
        </p:nvSpPr>
        <p:spPr>
          <a:xfrm>
            <a:off x="4617720" y="466344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Capabilities matrix  </a:t>
            </a:r>
            <a:pPr indent="0" marL="0">
              <a:buNone/>
            </a:pPr>
            <a:r>
              <a:rPr lang="en-US" sz="900" u="sng" dirty="0">
                <a:solidFill>
                  <a:srgbClr val="3B82F6"/>
                </a:solidFill>
                <a:latin typeface="Arial" pitchFamily="34" charset="0"/>
                <a:ea typeface="Arial" pitchFamily="34" charset="-122"/>
                <a:cs typeface="Arial" pitchFamily="34" charset="-120"/>
                <a:hlinkClick r:id="rId18" invalidUrl="" action="" tgtFrame="" tooltip="Capabilities matrix" history="1" highlightClick="0" endSnd="0">
                  <a:extLst>
                    <a:ext uri="{A12FA001-AC4F-418D-AE19-62706E023703}">
                      <ahyp:hlinkClr xmlns:ahyp="http://schemas.microsoft.com/office/drawing/2018/hyperlinkcolor" val="tx"/>
                    </a:ext>
                  </a:extLst>
                </a:hlinkClick>
              </a:rPr>
              <a:t>https://shield-atlas-production.up.railway.app/capabilities</a:t>
            </a:r>
            <a:endParaRPr lang="en-US" sz="900" dirty="0"/>
          </a:p>
        </p:txBody>
      </p:sp>
      <p:sp>
        <p:nvSpPr>
          <p:cNvPr id="29" name="Text 27"/>
          <p:cNvSpPr/>
          <p:nvPr/>
        </p:nvSpPr>
        <p:spPr>
          <a:xfrm>
            <a:off x="365760" y="5074920"/>
            <a:ext cx="4160520" cy="274320"/>
          </a:xfrm>
          <a:prstGeom prst="rect">
            <a:avLst/>
          </a:prstGeom>
          <a:noFill/>
          <a:ln/>
        </p:spPr>
        <p:txBody>
          <a:bodyPr wrap="square" rtlCol="0" anchor="ctr"/>
          <a:lstStyle/>
          <a:p>
            <a:pPr indent="0" marL="0">
              <a:buNone/>
            </a:pPr>
            <a:r>
              <a:rPr lang="en-US" sz="900" b="1" dirty="0">
                <a:solidFill>
                  <a:srgbClr val="F59E0B"/>
                </a:solidFill>
                <a:latin typeface="Arial" pitchFamily="34" charset="0"/>
                <a:ea typeface="Arial" pitchFamily="34" charset="-122"/>
                <a:cs typeface="Arial" pitchFamily="34" charset="-120"/>
              </a:rPr>
              <a:t>Health monitor  </a:t>
            </a:r>
            <a:pPr indent="0" marL="0">
              <a:buNone/>
            </a:pPr>
            <a:r>
              <a:rPr lang="en-US" sz="900" u="sng" dirty="0">
                <a:solidFill>
                  <a:srgbClr val="3B82F6"/>
                </a:solidFill>
                <a:latin typeface="Arial" pitchFamily="34" charset="0"/>
                <a:ea typeface="Arial" pitchFamily="34" charset="-122"/>
                <a:cs typeface="Arial" pitchFamily="34" charset="-120"/>
                <a:hlinkClick r:id="rId19" invalidUrl="" action="" tgtFrame="" tooltip="Health monitor" history="1" highlightClick="0" endSnd="0">
                  <a:extLst>
                    <a:ext uri="{A12FA001-AC4F-418D-AE19-62706E023703}">
                      <ahyp:hlinkClr xmlns:ahyp="http://schemas.microsoft.com/office/drawing/2018/hyperlinkcolor" val="tx"/>
                    </a:ext>
                  </a:extLst>
                </a:hlinkClick>
              </a:rPr>
              <a:t>https://shield-atlas-production.up.railway.app/health</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15</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The three asks</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Text 8"/>
          <p:cNvSpPr/>
          <p:nvPr/>
        </p:nvSpPr>
        <p:spPr>
          <a:xfrm>
            <a:off x="365760" y="868680"/>
            <a:ext cx="8412480" cy="365760"/>
          </a:xfrm>
          <a:prstGeom prst="rect">
            <a:avLst/>
          </a:prstGeom>
          <a:noFill/>
          <a:ln/>
        </p:spPr>
        <p:txBody>
          <a:bodyPr wrap="square" rtlCol="0" anchor="ctr"/>
          <a:lstStyle/>
          <a:p>
            <a:pPr indent="0" marL="0">
              <a:buNone/>
            </a:pPr>
            <a:r>
              <a:rPr lang="en-US" sz="1100" i="1" dirty="0">
                <a:solidFill>
                  <a:srgbClr val="94A3B8"/>
                </a:solidFill>
                <a:latin typeface="Arial" pitchFamily="34" charset="0"/>
                <a:ea typeface="Arial" pitchFamily="34" charset="-122"/>
                <a:cs typeface="Arial" pitchFamily="34" charset="-120"/>
              </a:rPr>
              <a:t>Concrete. Time-bound. None of them are 'send me more info.'</a:t>
            </a:r>
            <a:endParaRPr lang="en-US" sz="1100" dirty="0"/>
          </a:p>
        </p:txBody>
      </p:sp>
      <p:sp>
        <p:nvSpPr>
          <p:cNvPr id="11" name="Shape 9"/>
          <p:cNvSpPr/>
          <p:nvPr/>
        </p:nvSpPr>
        <p:spPr>
          <a:xfrm>
            <a:off x="365760" y="1417320"/>
            <a:ext cx="8412480" cy="1371600"/>
          </a:xfrm>
          <a:prstGeom prst="rect">
            <a:avLst>
              <a:gd name="adj" fmla="val 5333"/>
            </a:avLst>
          </a:prstGeom>
          <a:solidFill>
            <a:srgbClr val="0F2847"/>
          </a:solidFill>
          <a:ln/>
        </p:spPr>
      </p:sp>
      <p:sp>
        <p:nvSpPr>
          <p:cNvPr id="12" name="Shape 10"/>
          <p:cNvSpPr/>
          <p:nvPr/>
        </p:nvSpPr>
        <p:spPr>
          <a:xfrm>
            <a:off x="365760" y="1417320"/>
            <a:ext cx="640080" cy="1371600"/>
          </a:xfrm>
          <a:prstGeom prst="rect">
            <a:avLst>
              <a:gd name="adj" fmla="val 11429"/>
            </a:avLst>
          </a:prstGeom>
          <a:solidFill>
            <a:srgbClr val="3B82F6"/>
          </a:solidFill>
          <a:ln/>
        </p:spPr>
      </p:sp>
      <p:sp>
        <p:nvSpPr>
          <p:cNvPr id="13" name="Text 11"/>
          <p:cNvSpPr/>
          <p:nvPr/>
        </p:nvSpPr>
        <p:spPr>
          <a:xfrm>
            <a:off x="365760" y="1417320"/>
            <a:ext cx="640080" cy="1371600"/>
          </a:xfrm>
          <a:prstGeom prst="rect">
            <a:avLst/>
          </a:prstGeom>
          <a:noFill/>
          <a:ln/>
        </p:spPr>
        <p:txBody>
          <a:bodyPr wrap="square" rtlCol="0" anchor="ctr"/>
          <a:lstStyle/>
          <a:p>
            <a:pPr algn="ctr" indent="0" marL="0">
              <a:buNone/>
            </a:pPr>
            <a:r>
              <a:rPr lang="en-US" sz="3600" b="1" dirty="0">
                <a:solidFill>
                  <a:srgbClr val="FFFFFF"/>
                </a:solidFill>
                <a:latin typeface="Arial" pitchFamily="34" charset="0"/>
                <a:ea typeface="Arial" pitchFamily="34" charset="-122"/>
                <a:cs typeface="Arial" pitchFamily="34" charset="-120"/>
              </a:rPr>
              <a:t>1</a:t>
            </a:r>
            <a:endParaRPr lang="en-US" sz="3600" dirty="0"/>
          </a:p>
        </p:txBody>
      </p:sp>
      <p:sp>
        <p:nvSpPr>
          <p:cNvPr id="14" name="Text 12"/>
          <p:cNvSpPr/>
          <p:nvPr/>
        </p:nvSpPr>
        <p:spPr>
          <a:xfrm>
            <a:off x="1143000" y="1554480"/>
            <a:ext cx="7498080" cy="365760"/>
          </a:xfrm>
          <a:prstGeom prst="rect">
            <a:avLst/>
          </a:prstGeom>
          <a:noFill/>
          <a:ln/>
        </p:spPr>
        <p:txBody>
          <a:bodyPr wrap="square" rtlCol="0" anchor="ctr"/>
          <a:lstStyle/>
          <a:p>
            <a:pPr indent="0" marL="0">
              <a:buNone/>
            </a:pPr>
            <a:r>
              <a:rPr lang="en-US" sz="1400" b="1" dirty="0">
                <a:solidFill>
                  <a:srgbClr val="F59E0B"/>
                </a:solidFill>
                <a:latin typeface="Arial" pitchFamily="34" charset="0"/>
                <a:ea typeface="Arial" pitchFamily="34" charset="-122"/>
                <a:cs typeface="Arial" pitchFamily="34" charset="-120"/>
              </a:rPr>
              <a:t>Name one integration to test</a:t>
            </a:r>
            <a:endParaRPr lang="en-US" sz="1400" dirty="0"/>
          </a:p>
        </p:txBody>
      </p:sp>
      <p:sp>
        <p:nvSpPr>
          <p:cNvPr id="15" name="Text 13"/>
          <p:cNvSpPr/>
          <p:nvPr/>
        </p:nvSpPr>
        <p:spPr>
          <a:xfrm>
            <a:off x="1143000" y="1920240"/>
            <a:ext cx="7498080" cy="777240"/>
          </a:xfrm>
          <a:prstGeom prst="rect">
            <a:avLst/>
          </a:prstGeom>
          <a:noFill/>
          <a:ln/>
        </p:spPr>
        <p:txBody>
          <a:bodyPr wrap="square" rtlCol="0" anchor="ctr"/>
          <a:lstStyle/>
          <a:p>
            <a:pPr indent="0" marL="0">
              <a:lnSpc>
                <a:spcPct val="125000"/>
              </a:lnSpc>
              <a:buNone/>
            </a:pPr>
            <a:r>
              <a:rPr lang="en-US" sz="1000" dirty="0">
                <a:solidFill>
                  <a:srgbClr val="CBD5E1"/>
                </a:solidFill>
                <a:latin typeface="Arial" pitchFamily="34" charset="0"/>
                <a:ea typeface="Arial" pitchFamily="34" charset="-122"/>
                <a:cs typeface="Arial" pitchFamily="34" charset="-120"/>
              </a:rPr>
              <a:t>Pick one thing in your stack you'd want ATLAS to interoperate with — a TAK feed, a Palantir ontology, a sensor type, an exporter. I'll set up a Limited Objective Experiment (LOE) with you and your engineers. Goal: a clean go/no-go inside 30 days.</a:t>
            </a:r>
            <a:endParaRPr lang="en-US" sz="1000" dirty="0"/>
          </a:p>
        </p:txBody>
      </p:sp>
      <p:sp>
        <p:nvSpPr>
          <p:cNvPr id="16" name="Shape 14"/>
          <p:cNvSpPr/>
          <p:nvPr/>
        </p:nvSpPr>
        <p:spPr>
          <a:xfrm>
            <a:off x="365760" y="2926080"/>
            <a:ext cx="8412480" cy="1371600"/>
          </a:xfrm>
          <a:prstGeom prst="rect">
            <a:avLst>
              <a:gd name="adj" fmla="val 5333"/>
            </a:avLst>
          </a:prstGeom>
          <a:solidFill>
            <a:srgbClr val="0F2847"/>
          </a:solidFill>
          <a:ln/>
        </p:spPr>
      </p:sp>
      <p:sp>
        <p:nvSpPr>
          <p:cNvPr id="17" name="Shape 15"/>
          <p:cNvSpPr/>
          <p:nvPr/>
        </p:nvSpPr>
        <p:spPr>
          <a:xfrm>
            <a:off x="365760" y="2926080"/>
            <a:ext cx="640080" cy="1371600"/>
          </a:xfrm>
          <a:prstGeom prst="rect">
            <a:avLst>
              <a:gd name="adj" fmla="val 11429"/>
            </a:avLst>
          </a:prstGeom>
          <a:solidFill>
            <a:srgbClr val="3B82F6"/>
          </a:solidFill>
          <a:ln/>
        </p:spPr>
      </p:sp>
      <p:sp>
        <p:nvSpPr>
          <p:cNvPr id="18" name="Text 16"/>
          <p:cNvSpPr/>
          <p:nvPr/>
        </p:nvSpPr>
        <p:spPr>
          <a:xfrm>
            <a:off x="365760" y="2926080"/>
            <a:ext cx="640080" cy="1371600"/>
          </a:xfrm>
          <a:prstGeom prst="rect">
            <a:avLst/>
          </a:prstGeom>
          <a:noFill/>
          <a:ln/>
        </p:spPr>
        <p:txBody>
          <a:bodyPr wrap="square" rtlCol="0" anchor="ctr"/>
          <a:lstStyle/>
          <a:p>
            <a:pPr algn="ctr" indent="0" marL="0">
              <a:buNone/>
            </a:pPr>
            <a:r>
              <a:rPr lang="en-US" sz="3600" b="1" dirty="0">
                <a:solidFill>
                  <a:srgbClr val="FFFFFF"/>
                </a:solidFill>
                <a:latin typeface="Arial" pitchFamily="34" charset="0"/>
                <a:ea typeface="Arial" pitchFamily="34" charset="-122"/>
                <a:cs typeface="Arial" pitchFamily="34" charset="-120"/>
              </a:rPr>
              <a:t>2</a:t>
            </a:r>
            <a:endParaRPr lang="en-US" sz="3600" dirty="0"/>
          </a:p>
        </p:txBody>
      </p:sp>
      <p:sp>
        <p:nvSpPr>
          <p:cNvPr id="19" name="Text 17"/>
          <p:cNvSpPr/>
          <p:nvPr/>
        </p:nvSpPr>
        <p:spPr>
          <a:xfrm>
            <a:off x="1143000" y="3063240"/>
            <a:ext cx="7498080" cy="365760"/>
          </a:xfrm>
          <a:prstGeom prst="rect">
            <a:avLst/>
          </a:prstGeom>
          <a:noFill/>
          <a:ln/>
        </p:spPr>
        <p:txBody>
          <a:bodyPr wrap="square" rtlCol="0" anchor="ctr"/>
          <a:lstStyle/>
          <a:p>
            <a:pPr indent="0" marL="0">
              <a:buNone/>
            </a:pPr>
            <a:r>
              <a:rPr lang="en-US" sz="1400" b="1" dirty="0">
                <a:solidFill>
                  <a:srgbClr val="F59E0B"/>
                </a:solidFill>
                <a:latin typeface="Arial" pitchFamily="34" charset="0"/>
                <a:ea typeface="Arial" pitchFamily="34" charset="-122"/>
                <a:cs typeface="Arial" pitchFamily="34" charset="-120"/>
              </a:rPr>
              <a:t>Make one intro inside your shop</a:t>
            </a:r>
            <a:endParaRPr lang="en-US" sz="1400" dirty="0"/>
          </a:p>
        </p:txBody>
      </p:sp>
      <p:sp>
        <p:nvSpPr>
          <p:cNvPr id="20" name="Text 18"/>
          <p:cNvSpPr/>
          <p:nvPr/>
        </p:nvSpPr>
        <p:spPr>
          <a:xfrm>
            <a:off x="1143000" y="3429000"/>
            <a:ext cx="7498080" cy="777240"/>
          </a:xfrm>
          <a:prstGeom prst="rect">
            <a:avLst/>
          </a:prstGeom>
          <a:noFill/>
          <a:ln/>
        </p:spPr>
        <p:txBody>
          <a:bodyPr wrap="square" rtlCol="0" anchor="ctr"/>
          <a:lstStyle/>
          <a:p>
            <a:pPr indent="0" marL="0">
              <a:lnSpc>
                <a:spcPct val="125000"/>
              </a:lnSpc>
              <a:buNone/>
            </a:pPr>
            <a:r>
              <a:rPr lang="en-US" sz="1000" dirty="0">
                <a:solidFill>
                  <a:srgbClr val="CBD5E1"/>
                </a:solidFill>
                <a:latin typeface="Arial" pitchFamily="34" charset="0"/>
                <a:ea typeface="Arial" pitchFamily="34" charset="-122"/>
                <a:cs typeface="Arial" pitchFamily="34" charset="-120"/>
              </a:rPr>
              <a:t>Whose desk should this brief land on next? J3 ops, J6 comms, J2 intel, training cell, SOF integration office. One name, one warm intro. I'll bring the same brief and the same level of honesty about what's not built.</a:t>
            </a:r>
            <a:endParaRPr lang="en-US" sz="1000" dirty="0"/>
          </a:p>
        </p:txBody>
      </p:sp>
      <p:sp>
        <p:nvSpPr>
          <p:cNvPr id="21" name="Shape 19"/>
          <p:cNvSpPr/>
          <p:nvPr/>
        </p:nvSpPr>
        <p:spPr>
          <a:xfrm>
            <a:off x="365760" y="4434840"/>
            <a:ext cx="8412480" cy="1371600"/>
          </a:xfrm>
          <a:prstGeom prst="rect">
            <a:avLst>
              <a:gd name="adj" fmla="val 5333"/>
            </a:avLst>
          </a:prstGeom>
          <a:solidFill>
            <a:srgbClr val="0F2847"/>
          </a:solidFill>
          <a:ln/>
        </p:spPr>
      </p:sp>
      <p:sp>
        <p:nvSpPr>
          <p:cNvPr id="22" name="Shape 20"/>
          <p:cNvSpPr/>
          <p:nvPr/>
        </p:nvSpPr>
        <p:spPr>
          <a:xfrm>
            <a:off x="365760" y="4434840"/>
            <a:ext cx="640080" cy="1371600"/>
          </a:xfrm>
          <a:prstGeom prst="rect">
            <a:avLst>
              <a:gd name="adj" fmla="val 11429"/>
            </a:avLst>
          </a:prstGeom>
          <a:solidFill>
            <a:srgbClr val="3B82F6"/>
          </a:solidFill>
          <a:ln/>
        </p:spPr>
      </p:sp>
      <p:sp>
        <p:nvSpPr>
          <p:cNvPr id="23" name="Text 21"/>
          <p:cNvSpPr/>
          <p:nvPr/>
        </p:nvSpPr>
        <p:spPr>
          <a:xfrm>
            <a:off x="365760" y="4434840"/>
            <a:ext cx="640080" cy="1371600"/>
          </a:xfrm>
          <a:prstGeom prst="rect">
            <a:avLst/>
          </a:prstGeom>
          <a:noFill/>
          <a:ln/>
        </p:spPr>
        <p:txBody>
          <a:bodyPr wrap="square" rtlCol="0" anchor="ctr"/>
          <a:lstStyle/>
          <a:p>
            <a:pPr algn="ctr" indent="0" marL="0">
              <a:buNone/>
            </a:pPr>
            <a:r>
              <a:rPr lang="en-US" sz="3600" b="1" dirty="0">
                <a:solidFill>
                  <a:srgbClr val="FFFFFF"/>
                </a:solidFill>
                <a:latin typeface="Arial" pitchFamily="34" charset="0"/>
                <a:ea typeface="Arial" pitchFamily="34" charset="-122"/>
                <a:cs typeface="Arial" pitchFamily="34" charset="-120"/>
              </a:rPr>
              <a:t>3</a:t>
            </a:r>
            <a:endParaRPr lang="en-US" sz="3600" dirty="0"/>
          </a:p>
        </p:txBody>
      </p:sp>
      <p:sp>
        <p:nvSpPr>
          <p:cNvPr id="24" name="Text 22"/>
          <p:cNvSpPr/>
          <p:nvPr/>
        </p:nvSpPr>
        <p:spPr>
          <a:xfrm>
            <a:off x="1143000" y="4572000"/>
            <a:ext cx="7498080" cy="365760"/>
          </a:xfrm>
          <a:prstGeom prst="rect">
            <a:avLst/>
          </a:prstGeom>
          <a:noFill/>
          <a:ln/>
        </p:spPr>
        <p:txBody>
          <a:bodyPr wrap="square" rtlCol="0" anchor="ctr"/>
          <a:lstStyle/>
          <a:p>
            <a:pPr indent="0" marL="0">
              <a:buNone/>
            </a:pPr>
            <a:r>
              <a:rPr lang="en-US" sz="1400" b="1" dirty="0">
                <a:solidFill>
                  <a:srgbClr val="F59E0B"/>
                </a:solidFill>
                <a:latin typeface="Arial" pitchFamily="34" charset="0"/>
                <a:ea typeface="Arial" pitchFamily="34" charset="-122"/>
                <a:cs typeface="Arial" pitchFamily="34" charset="-120"/>
              </a:rPr>
              <a:t>30-min SOFGSD teaming conversation</a:t>
            </a:r>
            <a:endParaRPr lang="en-US" sz="1400" dirty="0"/>
          </a:p>
        </p:txBody>
      </p:sp>
      <p:sp>
        <p:nvSpPr>
          <p:cNvPr id="25" name="Text 23"/>
          <p:cNvSpPr/>
          <p:nvPr/>
        </p:nvSpPr>
        <p:spPr>
          <a:xfrm>
            <a:off x="1143000" y="4937760"/>
            <a:ext cx="7498080" cy="777240"/>
          </a:xfrm>
          <a:prstGeom prst="rect">
            <a:avLst/>
          </a:prstGeom>
          <a:noFill/>
          <a:ln/>
        </p:spPr>
        <p:txBody>
          <a:bodyPr wrap="square" rtlCol="0" anchor="ctr"/>
          <a:lstStyle/>
          <a:p>
            <a:pPr indent="0" marL="0">
              <a:lnSpc>
                <a:spcPct val="125000"/>
              </a:lnSpc>
              <a:buNone/>
            </a:pPr>
            <a:r>
              <a:rPr lang="en-US" sz="1000" dirty="0">
                <a:solidFill>
                  <a:srgbClr val="CBD5E1"/>
                </a:solidFill>
                <a:latin typeface="Arial" pitchFamily="34" charset="0"/>
                <a:ea typeface="Arial" pitchFamily="34" charset="-122"/>
                <a:cs typeface="Arial" pitchFamily="34" charset="-120"/>
              </a:rPr>
              <a:t>USSOCOM SOFGSD closes 13 May (~$2.65B IDIQ). If your org has a software-supplier slot on a team you trust, I'd welcome a 30-minute conversation before 8 May. ISS brings the platform + operator-domain expertise; the cleared prime brings the workforce + sustainment SLA.</a:t>
            </a:r>
            <a:endParaRPr lang="en-US" sz="1000" dirty="0"/>
          </a:p>
        </p:txBody>
      </p:sp>
      <p:sp>
        <p:nvSpPr>
          <p:cNvPr id="26" name="Text 24"/>
          <p:cNvSpPr/>
          <p:nvPr/>
        </p:nvSpPr>
        <p:spPr>
          <a:xfrm>
            <a:off x="365760" y="6035040"/>
            <a:ext cx="8412480" cy="365760"/>
          </a:xfrm>
          <a:prstGeom prst="rect">
            <a:avLst/>
          </a:prstGeom>
          <a:noFill/>
          <a:ln/>
        </p:spPr>
        <p:txBody>
          <a:bodyPr wrap="square" rtlCol="0" anchor="ctr"/>
          <a:lstStyle/>
          <a:p>
            <a:pPr algn="ctr" indent="0" marL="0">
              <a:buNone/>
            </a:pPr>
            <a:r>
              <a:rPr lang="en-US" sz="1000" dirty="0">
                <a:solidFill>
                  <a:srgbClr val="94A3B8"/>
                </a:solidFill>
                <a:latin typeface="Arial" pitchFamily="34" charset="0"/>
                <a:ea typeface="Arial" pitchFamily="34" charset="-122"/>
                <a:cs typeface="Arial" pitchFamily="34" charset="-120"/>
              </a:rPr>
              <a:t>Contact  —  </a:t>
            </a:r>
            <a:pPr algn="ctr" indent="0" marL="0">
              <a:buNone/>
            </a:pPr>
            <a:r>
              <a:rPr lang="en-US" sz="1000" dirty="0">
                <a:solidFill>
                  <a:srgbClr val="FFFFFF"/>
                </a:solidFill>
                <a:latin typeface="Arial" pitchFamily="34" charset="0"/>
                <a:ea typeface="Arial" pitchFamily="34" charset="-122"/>
                <a:cs typeface="Arial" pitchFamily="34" charset="-120"/>
              </a:rPr>
              <a:t>Dr. Terry Flood   •   mr.terryflood@gmail.com   •   254-319-8460   •   </a:t>
            </a:r>
            <a:pPr algn="ctr" indent="0" marL="0">
              <a:buNone/>
            </a:pPr>
            <a:r>
              <a:rPr lang="en-US" sz="1000" u="sng" dirty="0">
                <a:solidFill>
                  <a:srgbClr val="3B82F6"/>
                </a:solidFill>
                <a:latin typeface="Arial" pitchFamily="34" charset="0"/>
                <a:ea typeface="Arial" pitchFamily="34" charset="-122"/>
                <a:cs typeface="Arial" pitchFamily="34" charset="-120"/>
                <a:hlinkClick r:id="rId1" invalidUrl="" action="" tgtFrame="" tooltip="SHIELD/ATLAS live" history="1" highlightClick="0" endSnd="0">
                  <a:extLst>
                    <a:ext uri="{A12FA001-AC4F-418D-AE19-62706E023703}">
                      <ahyp:hlinkClr xmlns:ahyp="http://schemas.microsoft.com/office/drawing/2018/hyperlinkcolor" val="tx"/>
                    </a:ext>
                  </a:extLst>
                </a:hlinkClick>
              </a:rPr>
              <a:t>https://shield-atlas-production.up.railway.app</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2</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Who I am</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Shape 8"/>
          <p:cNvSpPr/>
          <p:nvPr/>
        </p:nvSpPr>
        <p:spPr>
          <a:xfrm>
            <a:off x="365760" y="1005840"/>
            <a:ext cx="4114800" cy="4206240"/>
          </a:xfrm>
          <a:prstGeom prst="rect">
            <a:avLst>
              <a:gd name="adj" fmla="val 1778"/>
            </a:avLst>
          </a:prstGeom>
          <a:solidFill>
            <a:srgbClr val="0F2847"/>
          </a:solidFill>
          <a:ln/>
        </p:spPr>
      </p:sp>
      <p:sp>
        <p:nvSpPr>
          <p:cNvPr id="11" name="Text 9"/>
          <p:cNvSpPr/>
          <p:nvPr/>
        </p:nvSpPr>
        <p:spPr>
          <a:xfrm>
            <a:off x="50292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BACKGROUND</a:t>
            </a:r>
            <a:endParaRPr lang="en-US" sz="1100" dirty="0"/>
          </a:p>
        </p:txBody>
      </p:sp>
      <p:sp>
        <p:nvSpPr>
          <p:cNvPr id="12" name="Text 10"/>
          <p:cNvSpPr/>
          <p:nvPr/>
        </p:nvSpPr>
        <p:spPr>
          <a:xfrm>
            <a:off x="502920" y="1371600"/>
            <a:ext cx="3840480" cy="3749040"/>
          </a:xfrm>
          <a:prstGeom prst="rect">
            <a:avLst/>
          </a:prstGeom>
          <a:noFill/>
          <a:ln/>
        </p:spPr>
        <p:txBody>
          <a:bodyPr wrap="square" rtlCol="0" anchor="t"/>
          <a:lstStyle/>
          <a:p>
            <a:pPr marL="342900" indent="-342900">
              <a:lnSpc>
                <a:spcPct val="125000"/>
              </a:lnSpc>
              <a:buSzPct val="100000"/>
              <a:buChar char="•"/>
            </a:pPr>
            <a:r>
              <a:rPr lang="en-US" sz="1100" dirty="0">
                <a:solidFill>
                  <a:srgbClr val="FFFFFF"/>
                </a:solidFill>
                <a:latin typeface="Arial" pitchFamily="34" charset="0"/>
                <a:ea typeface="Arial" pitchFamily="34" charset="-122"/>
                <a:cs typeface="Arial" pitchFamily="34" charset="-120"/>
              </a:rPr>
              <a:t>CWO 131A Retired — Field Artillery Targeting Technician</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EW, fires, intel — the three lanes that connect at the targeting cell</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Federal Public Health Social Scientist (VA / DoD) — program &amp; systems analyst</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Veterans Crisis Line trainer</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Former DoD Community Readiness &amp; Resilience Implementer (CR2I Advisor)</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PMP — Project Management Professional</a:t>
            </a:r>
            <a:endParaRPr lang="en-US" sz="1000" dirty="0"/>
          </a:p>
        </p:txBody>
      </p:sp>
      <p:sp>
        <p:nvSpPr>
          <p:cNvPr id="13" name="Shape 11"/>
          <p:cNvSpPr/>
          <p:nvPr/>
        </p:nvSpPr>
        <p:spPr>
          <a:xfrm>
            <a:off x="4663440" y="1005840"/>
            <a:ext cx="4114800" cy="4206240"/>
          </a:xfrm>
          <a:prstGeom prst="rect">
            <a:avLst>
              <a:gd name="adj" fmla="val 1778"/>
            </a:avLst>
          </a:prstGeom>
          <a:solidFill>
            <a:srgbClr val="0F2847"/>
          </a:solidFill>
          <a:ln/>
        </p:spPr>
      </p:sp>
      <p:sp>
        <p:nvSpPr>
          <p:cNvPr id="14" name="Text 12"/>
          <p:cNvSpPr/>
          <p:nvPr/>
        </p:nvSpPr>
        <p:spPr>
          <a:xfrm>
            <a:off x="480060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EDUCATION</a:t>
            </a:r>
            <a:endParaRPr lang="en-US" sz="1100" dirty="0"/>
          </a:p>
        </p:txBody>
      </p:sp>
      <p:sp>
        <p:nvSpPr>
          <p:cNvPr id="15" name="Text 13"/>
          <p:cNvSpPr/>
          <p:nvPr/>
        </p:nvSpPr>
        <p:spPr>
          <a:xfrm>
            <a:off x="4800600" y="1371600"/>
            <a:ext cx="3840480" cy="3749040"/>
          </a:xfrm>
          <a:prstGeom prst="rect">
            <a:avLst/>
          </a:prstGeom>
          <a:noFill/>
          <a:ln/>
        </p:spPr>
        <p:txBody>
          <a:bodyPr wrap="square" rtlCol="0" anchor="t"/>
          <a:lstStyle/>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DHA — Doctor of Healthcare Administration (Virginia U. of Lynchburg)</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DBA — Doctor of Business Administration (Virginia U. of Lynchburg)</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MBA Leadership (South University)</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MS Industrial-Organizational Psychology (Walden)</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MS Human Resource Management (Walden)</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MS Criminal Justice / Public Policy (Walden)</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Graduate Certificate, Business Analytics (Texas A&amp;M)</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MS Implementation Science — Dartmouth (in progress)</a:t>
            </a:r>
            <a:endParaRPr lang="en-US" sz="1000" dirty="0"/>
          </a:p>
        </p:txBody>
      </p:sp>
      <p:sp>
        <p:nvSpPr>
          <p:cNvPr id="16" name="Text 14"/>
          <p:cNvSpPr/>
          <p:nvPr/>
        </p:nvSpPr>
        <p:spPr>
          <a:xfrm>
            <a:off x="365760" y="5349240"/>
            <a:ext cx="8412480" cy="777240"/>
          </a:xfrm>
          <a:prstGeom prst="rect">
            <a:avLst/>
          </a:prstGeom>
          <a:noFill/>
          <a:ln/>
        </p:spPr>
        <p:txBody>
          <a:bodyPr wrap="square" rtlCol="0" anchor="ctr"/>
          <a:lstStyle/>
          <a:p>
            <a:pPr indent="0" marL="0">
              <a:lnSpc>
                <a:spcPct val="130000"/>
              </a:lnSpc>
              <a:buNone/>
            </a:pPr>
            <a:r>
              <a:rPr lang="en-US" sz="1100" i="1" dirty="0">
                <a:solidFill>
                  <a:srgbClr val="F59E0B"/>
                </a:solidFill>
                <a:latin typeface="Arial" pitchFamily="34" charset="0"/>
                <a:ea typeface="Arial" pitchFamily="34" charset="-122"/>
                <a:cs typeface="Arial" pitchFamily="34" charset="-120"/>
              </a:rPr>
              <a:t>Implementation Science isn't academic — it is the discipline of how you actually move a working solution from a lab into the hands of the people who need it. Which is exactly the gap I built ATLAS to close.</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3</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Why the platform exists</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Text 8"/>
          <p:cNvSpPr/>
          <p:nvPr/>
        </p:nvSpPr>
        <p:spPr>
          <a:xfrm>
            <a:off x="365760" y="914400"/>
            <a:ext cx="8412480" cy="457200"/>
          </a:xfrm>
          <a:prstGeom prst="rect">
            <a:avLst/>
          </a:prstGeom>
          <a:noFill/>
          <a:ln/>
        </p:spPr>
        <p:txBody>
          <a:bodyPr wrap="square" rtlCol="0" anchor="ctr"/>
          <a:lstStyle/>
          <a:p>
            <a:pPr indent="0" marL="0">
              <a:buNone/>
            </a:pPr>
            <a:r>
              <a:rPr lang="en-US" sz="1400" i="1" dirty="0">
                <a:solidFill>
                  <a:srgbClr val="F59E0B"/>
                </a:solidFill>
                <a:latin typeface="Arial" pitchFamily="34" charset="0"/>
                <a:ea typeface="Arial" pitchFamily="34" charset="-122"/>
                <a:cs typeface="Arial" pitchFamily="34" charset="-120"/>
              </a:rPr>
              <a:t>Every day in uniform I watched decisions get delayed because the systems didn’t talk.</a:t>
            </a:r>
            <a:endParaRPr lang="en-US" sz="1400" dirty="0"/>
          </a:p>
        </p:txBody>
      </p:sp>
      <p:sp>
        <p:nvSpPr>
          <p:cNvPr id="11" name="Shape 9"/>
          <p:cNvSpPr/>
          <p:nvPr/>
        </p:nvSpPr>
        <p:spPr>
          <a:xfrm>
            <a:off x="365760" y="1554480"/>
            <a:ext cx="4114800" cy="548640"/>
          </a:xfrm>
          <a:prstGeom prst="rect">
            <a:avLst>
              <a:gd name="adj" fmla="val 8333"/>
            </a:avLst>
          </a:prstGeom>
          <a:solidFill>
            <a:srgbClr val="0F2847"/>
          </a:solidFill>
          <a:ln/>
        </p:spPr>
      </p:sp>
      <p:sp>
        <p:nvSpPr>
          <p:cNvPr id="12" name="Text 10"/>
          <p:cNvSpPr/>
          <p:nvPr/>
        </p:nvSpPr>
        <p:spPr>
          <a:xfrm>
            <a:off x="502920" y="1645920"/>
            <a:ext cx="3931920" cy="365760"/>
          </a:xfrm>
          <a:prstGeom prst="rect">
            <a:avLst/>
          </a:prstGeom>
          <a:noFill/>
          <a:ln/>
        </p:spPr>
        <p:txBody>
          <a:bodyPr wrap="square" rtlCol="0" anchor="ctr"/>
          <a:lstStyle/>
          <a:p>
            <a:pPr indent="0" marL="0">
              <a:buNone/>
            </a:pPr>
            <a:r>
              <a:rPr lang="en-US" sz="1100" dirty="0">
                <a:solidFill>
                  <a:srgbClr val="CBD5E1"/>
                </a:solidFill>
                <a:latin typeface="Arial" pitchFamily="34" charset="0"/>
                <a:ea typeface="Arial" pitchFamily="34" charset="-122"/>
                <a:cs typeface="Arial" pitchFamily="34" charset="-120"/>
              </a:rPr>
              <a:t>The radar saw the round before it landed.</a:t>
            </a:r>
            <a:endParaRPr lang="en-US" sz="1100" dirty="0"/>
          </a:p>
        </p:txBody>
      </p:sp>
      <p:sp>
        <p:nvSpPr>
          <p:cNvPr id="13" name="Shape 11"/>
          <p:cNvSpPr/>
          <p:nvPr/>
        </p:nvSpPr>
        <p:spPr>
          <a:xfrm>
            <a:off x="4663440" y="1554480"/>
            <a:ext cx="4114800" cy="548640"/>
          </a:xfrm>
          <a:prstGeom prst="rect">
            <a:avLst>
              <a:gd name="adj" fmla="val 8333"/>
            </a:avLst>
          </a:prstGeom>
          <a:solidFill>
            <a:srgbClr val="0A1628"/>
          </a:solidFill>
          <a:ln/>
        </p:spPr>
      </p:sp>
      <p:sp>
        <p:nvSpPr>
          <p:cNvPr id="14" name="Text 12"/>
          <p:cNvSpPr/>
          <p:nvPr/>
        </p:nvSpPr>
        <p:spPr>
          <a:xfrm>
            <a:off x="4800600" y="1645920"/>
            <a:ext cx="3931920" cy="365760"/>
          </a:xfrm>
          <a:prstGeom prst="rect">
            <a:avLst/>
          </a:prstGeom>
          <a:noFill/>
          <a:ln/>
        </p:spPr>
        <p:txBody>
          <a:bodyPr wrap="square" rtlCol="0" anchor="ctr"/>
          <a:lstStyle/>
          <a:p>
            <a:pPr indent="0" marL="0">
              <a:buNone/>
            </a:pPr>
            <a:r>
              <a:rPr lang="en-US" sz="1100" i="1" dirty="0">
                <a:solidFill>
                  <a:srgbClr val="F59E0B"/>
                </a:solidFill>
                <a:latin typeface="Arial" pitchFamily="34" charset="0"/>
                <a:ea typeface="Arial" pitchFamily="34" charset="-122"/>
                <a:cs typeface="Arial" pitchFamily="34" charset="-120"/>
              </a:rPr>
              <a:t>But the FDC didn’t know in time to displace.</a:t>
            </a:r>
            <a:endParaRPr lang="en-US" sz="1100" dirty="0"/>
          </a:p>
        </p:txBody>
      </p:sp>
      <p:sp>
        <p:nvSpPr>
          <p:cNvPr id="15" name="Shape 13"/>
          <p:cNvSpPr/>
          <p:nvPr/>
        </p:nvSpPr>
        <p:spPr>
          <a:xfrm>
            <a:off x="365760" y="2194560"/>
            <a:ext cx="4114800" cy="548640"/>
          </a:xfrm>
          <a:prstGeom prst="rect">
            <a:avLst>
              <a:gd name="adj" fmla="val 8333"/>
            </a:avLst>
          </a:prstGeom>
          <a:solidFill>
            <a:srgbClr val="0F2847"/>
          </a:solidFill>
          <a:ln/>
        </p:spPr>
      </p:sp>
      <p:sp>
        <p:nvSpPr>
          <p:cNvPr id="16" name="Text 14"/>
          <p:cNvSpPr/>
          <p:nvPr/>
        </p:nvSpPr>
        <p:spPr>
          <a:xfrm>
            <a:off x="502920" y="2286000"/>
            <a:ext cx="3931920" cy="365760"/>
          </a:xfrm>
          <a:prstGeom prst="rect">
            <a:avLst/>
          </a:prstGeom>
          <a:noFill/>
          <a:ln/>
        </p:spPr>
        <p:txBody>
          <a:bodyPr wrap="square" rtlCol="0" anchor="ctr"/>
          <a:lstStyle/>
          <a:p>
            <a:pPr indent="0" marL="0">
              <a:buNone/>
            </a:pPr>
            <a:r>
              <a:rPr lang="en-US" sz="1100" dirty="0">
                <a:solidFill>
                  <a:srgbClr val="CBD5E1"/>
                </a:solidFill>
                <a:latin typeface="Arial" pitchFamily="34" charset="0"/>
                <a:ea typeface="Arial" pitchFamily="34" charset="-122"/>
                <a:cs typeface="Arial" pitchFamily="34" charset="-120"/>
              </a:rPr>
              <a:t>The acoustic sensor heard the launch.</a:t>
            </a:r>
            <a:endParaRPr lang="en-US" sz="1100" dirty="0"/>
          </a:p>
        </p:txBody>
      </p:sp>
      <p:sp>
        <p:nvSpPr>
          <p:cNvPr id="17" name="Shape 15"/>
          <p:cNvSpPr/>
          <p:nvPr/>
        </p:nvSpPr>
        <p:spPr>
          <a:xfrm>
            <a:off x="4663440" y="2194560"/>
            <a:ext cx="4114800" cy="548640"/>
          </a:xfrm>
          <a:prstGeom prst="rect">
            <a:avLst>
              <a:gd name="adj" fmla="val 8333"/>
            </a:avLst>
          </a:prstGeom>
          <a:solidFill>
            <a:srgbClr val="0A1628"/>
          </a:solidFill>
          <a:ln/>
        </p:spPr>
      </p:sp>
      <p:sp>
        <p:nvSpPr>
          <p:cNvPr id="18" name="Text 16"/>
          <p:cNvSpPr/>
          <p:nvPr/>
        </p:nvSpPr>
        <p:spPr>
          <a:xfrm>
            <a:off x="4800600" y="2286000"/>
            <a:ext cx="3931920" cy="365760"/>
          </a:xfrm>
          <a:prstGeom prst="rect">
            <a:avLst/>
          </a:prstGeom>
          <a:noFill/>
          <a:ln/>
        </p:spPr>
        <p:txBody>
          <a:bodyPr wrap="square" rtlCol="0" anchor="ctr"/>
          <a:lstStyle/>
          <a:p>
            <a:pPr indent="0" marL="0">
              <a:buNone/>
            </a:pPr>
            <a:r>
              <a:rPr lang="en-US" sz="1100" i="1" dirty="0">
                <a:solidFill>
                  <a:srgbClr val="F59E0B"/>
                </a:solidFill>
                <a:latin typeface="Arial" pitchFamily="34" charset="0"/>
                <a:ea typeface="Arial" pitchFamily="34" charset="-122"/>
                <a:cs typeface="Arial" pitchFamily="34" charset="-120"/>
              </a:rPr>
              <a:t>But the data never reached the targeting cell.</a:t>
            </a:r>
            <a:endParaRPr lang="en-US" sz="1100" dirty="0"/>
          </a:p>
        </p:txBody>
      </p:sp>
      <p:sp>
        <p:nvSpPr>
          <p:cNvPr id="19" name="Shape 17"/>
          <p:cNvSpPr/>
          <p:nvPr/>
        </p:nvSpPr>
        <p:spPr>
          <a:xfrm>
            <a:off x="365760" y="2834640"/>
            <a:ext cx="4114800" cy="548640"/>
          </a:xfrm>
          <a:prstGeom prst="rect">
            <a:avLst>
              <a:gd name="adj" fmla="val 8333"/>
            </a:avLst>
          </a:prstGeom>
          <a:solidFill>
            <a:srgbClr val="0F2847"/>
          </a:solidFill>
          <a:ln/>
        </p:spPr>
      </p:sp>
      <p:sp>
        <p:nvSpPr>
          <p:cNvPr id="20" name="Text 18"/>
          <p:cNvSpPr/>
          <p:nvPr/>
        </p:nvSpPr>
        <p:spPr>
          <a:xfrm>
            <a:off x="502920" y="2926080"/>
            <a:ext cx="3931920" cy="365760"/>
          </a:xfrm>
          <a:prstGeom prst="rect">
            <a:avLst/>
          </a:prstGeom>
          <a:noFill/>
          <a:ln/>
        </p:spPr>
        <p:txBody>
          <a:bodyPr wrap="square" rtlCol="0" anchor="ctr"/>
          <a:lstStyle/>
          <a:p>
            <a:pPr indent="0" marL="0">
              <a:buNone/>
            </a:pPr>
            <a:r>
              <a:rPr lang="en-US" sz="1100" dirty="0">
                <a:solidFill>
                  <a:srgbClr val="CBD5E1"/>
                </a:solidFill>
                <a:latin typeface="Arial" pitchFamily="34" charset="0"/>
                <a:ea typeface="Arial" pitchFamily="34" charset="-122"/>
                <a:cs typeface="Arial" pitchFamily="34" charset="-120"/>
              </a:rPr>
              <a:t>The phone in the operator’s pocket had a thousand things on it.</a:t>
            </a:r>
            <a:endParaRPr lang="en-US" sz="1100" dirty="0"/>
          </a:p>
        </p:txBody>
      </p:sp>
      <p:sp>
        <p:nvSpPr>
          <p:cNvPr id="21" name="Shape 19"/>
          <p:cNvSpPr/>
          <p:nvPr/>
        </p:nvSpPr>
        <p:spPr>
          <a:xfrm>
            <a:off x="4663440" y="2834640"/>
            <a:ext cx="4114800" cy="548640"/>
          </a:xfrm>
          <a:prstGeom prst="rect">
            <a:avLst>
              <a:gd name="adj" fmla="val 8333"/>
            </a:avLst>
          </a:prstGeom>
          <a:solidFill>
            <a:srgbClr val="0A1628"/>
          </a:solidFill>
          <a:ln/>
        </p:spPr>
      </p:sp>
      <p:sp>
        <p:nvSpPr>
          <p:cNvPr id="22" name="Text 20"/>
          <p:cNvSpPr/>
          <p:nvPr/>
        </p:nvSpPr>
        <p:spPr>
          <a:xfrm>
            <a:off x="4800600" y="2926080"/>
            <a:ext cx="3931920" cy="365760"/>
          </a:xfrm>
          <a:prstGeom prst="rect">
            <a:avLst/>
          </a:prstGeom>
          <a:noFill/>
          <a:ln/>
        </p:spPr>
        <p:txBody>
          <a:bodyPr wrap="square" rtlCol="0" anchor="ctr"/>
          <a:lstStyle/>
          <a:p>
            <a:pPr indent="0" marL="0">
              <a:buNone/>
            </a:pPr>
            <a:r>
              <a:rPr lang="en-US" sz="1100" i="1" dirty="0">
                <a:solidFill>
                  <a:srgbClr val="F59E0B"/>
                </a:solidFill>
                <a:latin typeface="Arial" pitchFamily="34" charset="0"/>
                <a:ea typeface="Arial" pitchFamily="34" charset="-122"/>
                <a:cs typeface="Arial" pitchFamily="34" charset="-120"/>
              </a:rPr>
              <a:t>None of them mission-relevant.</a:t>
            </a:r>
            <a:endParaRPr lang="en-US" sz="1100" dirty="0"/>
          </a:p>
        </p:txBody>
      </p:sp>
      <p:sp>
        <p:nvSpPr>
          <p:cNvPr id="23" name="Shape 21"/>
          <p:cNvSpPr/>
          <p:nvPr/>
        </p:nvSpPr>
        <p:spPr>
          <a:xfrm>
            <a:off x="365760" y="3474720"/>
            <a:ext cx="4114800" cy="548640"/>
          </a:xfrm>
          <a:prstGeom prst="rect">
            <a:avLst>
              <a:gd name="adj" fmla="val 8333"/>
            </a:avLst>
          </a:prstGeom>
          <a:solidFill>
            <a:srgbClr val="0F2847"/>
          </a:solidFill>
          <a:ln/>
        </p:spPr>
      </p:sp>
      <p:sp>
        <p:nvSpPr>
          <p:cNvPr id="24" name="Text 22"/>
          <p:cNvSpPr/>
          <p:nvPr/>
        </p:nvSpPr>
        <p:spPr>
          <a:xfrm>
            <a:off x="502920" y="3566160"/>
            <a:ext cx="3931920" cy="365760"/>
          </a:xfrm>
          <a:prstGeom prst="rect">
            <a:avLst/>
          </a:prstGeom>
          <a:noFill/>
          <a:ln/>
        </p:spPr>
        <p:txBody>
          <a:bodyPr wrap="square" rtlCol="0" anchor="ctr"/>
          <a:lstStyle/>
          <a:p>
            <a:pPr indent="0" marL="0">
              <a:buNone/>
            </a:pPr>
            <a:r>
              <a:rPr lang="en-US" sz="1100" dirty="0">
                <a:solidFill>
                  <a:srgbClr val="CBD5E1"/>
                </a:solidFill>
                <a:latin typeface="Arial" pitchFamily="34" charset="0"/>
                <a:ea typeface="Arial" pitchFamily="34" charset="-122"/>
                <a:cs typeface="Arial" pitchFamily="34" charset="-120"/>
              </a:rPr>
              <a:t>The intel analyst was retyping entities from a PDF.</a:t>
            </a:r>
            <a:endParaRPr lang="en-US" sz="1100" dirty="0"/>
          </a:p>
        </p:txBody>
      </p:sp>
      <p:sp>
        <p:nvSpPr>
          <p:cNvPr id="25" name="Shape 23"/>
          <p:cNvSpPr/>
          <p:nvPr/>
        </p:nvSpPr>
        <p:spPr>
          <a:xfrm>
            <a:off x="4663440" y="3474720"/>
            <a:ext cx="4114800" cy="548640"/>
          </a:xfrm>
          <a:prstGeom prst="rect">
            <a:avLst>
              <a:gd name="adj" fmla="val 8333"/>
            </a:avLst>
          </a:prstGeom>
          <a:solidFill>
            <a:srgbClr val="0A1628"/>
          </a:solidFill>
          <a:ln/>
        </p:spPr>
      </p:sp>
      <p:sp>
        <p:nvSpPr>
          <p:cNvPr id="26" name="Text 24"/>
          <p:cNvSpPr/>
          <p:nvPr/>
        </p:nvSpPr>
        <p:spPr>
          <a:xfrm>
            <a:off x="4800600" y="3566160"/>
            <a:ext cx="3931920" cy="365760"/>
          </a:xfrm>
          <a:prstGeom prst="rect">
            <a:avLst/>
          </a:prstGeom>
          <a:noFill/>
          <a:ln/>
        </p:spPr>
        <p:txBody>
          <a:bodyPr wrap="square" rtlCol="0" anchor="ctr"/>
          <a:lstStyle/>
          <a:p>
            <a:pPr indent="0" marL="0">
              <a:buNone/>
            </a:pPr>
            <a:r>
              <a:rPr lang="en-US" sz="1100" i="1" dirty="0">
                <a:solidFill>
                  <a:srgbClr val="F59E0B"/>
                </a:solidFill>
                <a:latin typeface="Arial" pitchFamily="34" charset="0"/>
                <a:ea typeface="Arial" pitchFamily="34" charset="-122"/>
                <a:cs typeface="Arial" pitchFamily="34" charset="-120"/>
              </a:rPr>
              <a:t>Into five different systems.</a:t>
            </a:r>
            <a:endParaRPr lang="en-US" sz="1100" dirty="0"/>
          </a:p>
        </p:txBody>
      </p:sp>
      <p:sp>
        <p:nvSpPr>
          <p:cNvPr id="27" name="Shape 25"/>
          <p:cNvSpPr/>
          <p:nvPr/>
        </p:nvSpPr>
        <p:spPr>
          <a:xfrm>
            <a:off x="365760" y="4114800"/>
            <a:ext cx="4114800" cy="548640"/>
          </a:xfrm>
          <a:prstGeom prst="rect">
            <a:avLst>
              <a:gd name="adj" fmla="val 8333"/>
            </a:avLst>
          </a:prstGeom>
          <a:solidFill>
            <a:srgbClr val="0F2847"/>
          </a:solidFill>
          <a:ln/>
        </p:spPr>
      </p:sp>
      <p:sp>
        <p:nvSpPr>
          <p:cNvPr id="28" name="Text 26"/>
          <p:cNvSpPr/>
          <p:nvPr/>
        </p:nvSpPr>
        <p:spPr>
          <a:xfrm>
            <a:off x="502920" y="4206240"/>
            <a:ext cx="3931920" cy="365760"/>
          </a:xfrm>
          <a:prstGeom prst="rect">
            <a:avLst/>
          </a:prstGeom>
          <a:noFill/>
          <a:ln/>
        </p:spPr>
        <p:txBody>
          <a:bodyPr wrap="square" rtlCol="0" anchor="ctr"/>
          <a:lstStyle/>
          <a:p>
            <a:pPr indent="0" marL="0">
              <a:buNone/>
            </a:pPr>
            <a:r>
              <a:rPr lang="en-US" sz="1100" dirty="0">
                <a:solidFill>
                  <a:srgbClr val="CBD5E1"/>
                </a:solidFill>
                <a:latin typeface="Arial" pitchFamily="34" charset="0"/>
                <a:ea typeface="Arial" pitchFamily="34" charset="-122"/>
                <a:cs typeface="Arial" pitchFamily="34" charset="-120"/>
              </a:rPr>
              <a:t>The kill chain was ten people on radios.</a:t>
            </a:r>
            <a:endParaRPr lang="en-US" sz="1100" dirty="0"/>
          </a:p>
        </p:txBody>
      </p:sp>
      <p:sp>
        <p:nvSpPr>
          <p:cNvPr id="29" name="Shape 27"/>
          <p:cNvSpPr/>
          <p:nvPr/>
        </p:nvSpPr>
        <p:spPr>
          <a:xfrm>
            <a:off x="4663440" y="4114800"/>
            <a:ext cx="4114800" cy="548640"/>
          </a:xfrm>
          <a:prstGeom prst="rect">
            <a:avLst>
              <a:gd name="adj" fmla="val 8333"/>
            </a:avLst>
          </a:prstGeom>
          <a:solidFill>
            <a:srgbClr val="0A1628"/>
          </a:solidFill>
          <a:ln/>
        </p:spPr>
      </p:sp>
      <p:sp>
        <p:nvSpPr>
          <p:cNvPr id="30" name="Text 28"/>
          <p:cNvSpPr/>
          <p:nvPr/>
        </p:nvSpPr>
        <p:spPr>
          <a:xfrm>
            <a:off x="4800600" y="4206240"/>
            <a:ext cx="3931920" cy="365760"/>
          </a:xfrm>
          <a:prstGeom prst="rect">
            <a:avLst/>
          </a:prstGeom>
          <a:noFill/>
          <a:ln/>
        </p:spPr>
        <p:txBody>
          <a:bodyPr wrap="square" rtlCol="0" anchor="ctr"/>
          <a:lstStyle/>
          <a:p>
            <a:pPr indent="0" marL="0">
              <a:buNone/>
            </a:pPr>
            <a:r>
              <a:rPr lang="en-US" sz="1100" i="1" dirty="0">
                <a:solidFill>
                  <a:srgbClr val="F59E0B"/>
                </a:solidFill>
                <a:latin typeface="Arial" pitchFamily="34" charset="0"/>
                <a:ea typeface="Arial" pitchFamily="34" charset="-122"/>
                <a:cs typeface="Arial" pitchFamily="34" charset="-120"/>
              </a:rPr>
              <a:t>Each adding latency the threat does not give back.</a:t>
            </a:r>
            <a:endParaRPr lang="en-US" sz="1100" dirty="0"/>
          </a:p>
        </p:txBody>
      </p:sp>
      <p:sp>
        <p:nvSpPr>
          <p:cNvPr id="31" name="Text 29"/>
          <p:cNvSpPr/>
          <p:nvPr/>
        </p:nvSpPr>
        <p:spPr>
          <a:xfrm>
            <a:off x="365760" y="4937760"/>
            <a:ext cx="8412480" cy="548640"/>
          </a:xfrm>
          <a:prstGeom prst="rect">
            <a:avLst/>
          </a:prstGeom>
          <a:noFill/>
          <a:ln/>
        </p:spPr>
        <p:txBody>
          <a:bodyPr wrap="square" rtlCol="0" anchor="ctr"/>
          <a:lstStyle/>
          <a:p>
            <a:pPr algn="ctr" indent="0" marL="0">
              <a:buNone/>
            </a:pPr>
            <a:r>
              <a:rPr lang="en-US" sz="1200" b="1" dirty="0">
                <a:solidFill>
                  <a:srgbClr val="FFFFFF"/>
                </a:solidFill>
                <a:latin typeface="Arial" pitchFamily="34" charset="0"/>
                <a:ea typeface="Arial" pitchFamily="34" charset="-122"/>
                <a:cs typeface="Arial" pitchFamily="34" charset="-120"/>
              </a:rPr>
              <a:t>The math wasn’t the problem. The hardware wasn’t the problem. The missing piece was the software in the middle. So I built it.</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4</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What it is</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Shape 8"/>
          <p:cNvSpPr/>
          <p:nvPr/>
        </p:nvSpPr>
        <p:spPr>
          <a:xfrm>
            <a:off x="365760" y="1005840"/>
            <a:ext cx="4114800" cy="4023360"/>
          </a:xfrm>
          <a:prstGeom prst="rect">
            <a:avLst>
              <a:gd name="adj" fmla="val 1818"/>
            </a:avLst>
          </a:prstGeom>
          <a:solidFill>
            <a:srgbClr val="0F2847"/>
          </a:solidFill>
          <a:ln/>
        </p:spPr>
      </p:sp>
      <p:sp>
        <p:nvSpPr>
          <p:cNvPr id="11" name="Text 9"/>
          <p:cNvSpPr/>
          <p:nvPr/>
        </p:nvSpPr>
        <p:spPr>
          <a:xfrm>
            <a:off x="50292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THE PLATFORM</a:t>
            </a:r>
            <a:endParaRPr lang="en-US" sz="1100" dirty="0"/>
          </a:p>
        </p:txBody>
      </p:sp>
      <p:sp>
        <p:nvSpPr>
          <p:cNvPr id="12" name="Text 10"/>
          <p:cNvSpPr/>
          <p:nvPr/>
        </p:nvSpPr>
        <p:spPr>
          <a:xfrm>
            <a:off x="502920" y="1371600"/>
            <a:ext cx="3840480" cy="3566160"/>
          </a:xfrm>
          <a:prstGeom prst="rect">
            <a:avLst/>
          </a:prstGeom>
          <a:noFill/>
          <a:ln/>
        </p:spPr>
        <p:txBody>
          <a:bodyPr wrap="square" rtlCol="0" anchor="t"/>
          <a:lstStyle/>
          <a:p>
            <a:pPr marL="342900" indent="-342900">
              <a:lnSpc>
                <a:spcPct val="125000"/>
              </a:lnSpc>
              <a:buSzPct val="100000"/>
              <a:buChar char="•"/>
            </a:pPr>
            <a:r>
              <a:rPr lang="en-US" sz="1100" dirty="0">
                <a:solidFill>
                  <a:srgbClr val="FFFFFF"/>
                </a:solidFill>
                <a:latin typeface="Arial" pitchFamily="34" charset="0"/>
                <a:ea typeface="Arial" pitchFamily="34" charset="-122"/>
                <a:cs typeface="Arial" pitchFamily="34" charset="-120"/>
              </a:rPr>
              <a:t>Production-deployed today — same URL I'd hand to a colonel today</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Browser-delivered PWA — no install, no app store, no FDE team</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Runs on existing GFE — the phone or tablet already in their pocket</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Plugs into TAK and Palantir — not a replacement, a node</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Works offline — PWA, IndexedDB sync, BT mesh, Web Serial</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4 independent AI engines under a 10-rule zero-hallucination SOP</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MOSA-compliant — government owns the integration pattern, not the vendor</a:t>
            </a:r>
            <a:endParaRPr lang="en-US" sz="1000" dirty="0"/>
          </a:p>
        </p:txBody>
      </p:sp>
      <p:sp>
        <p:nvSpPr>
          <p:cNvPr id="13" name="Shape 11"/>
          <p:cNvSpPr/>
          <p:nvPr/>
        </p:nvSpPr>
        <p:spPr>
          <a:xfrm>
            <a:off x="4663440" y="1005840"/>
            <a:ext cx="4114800" cy="4023360"/>
          </a:xfrm>
          <a:prstGeom prst="rect">
            <a:avLst>
              <a:gd name="adj" fmla="val 1818"/>
            </a:avLst>
          </a:prstGeom>
          <a:solidFill>
            <a:srgbClr val="0F2847"/>
          </a:solidFill>
          <a:ln/>
        </p:spPr>
      </p:sp>
      <p:sp>
        <p:nvSpPr>
          <p:cNvPr id="14" name="Text 12"/>
          <p:cNvSpPr/>
          <p:nvPr/>
        </p:nvSpPr>
        <p:spPr>
          <a:xfrm>
            <a:off x="480060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THE COMPANY</a:t>
            </a:r>
            <a:endParaRPr lang="en-US" sz="1100" dirty="0"/>
          </a:p>
        </p:txBody>
      </p:sp>
      <p:sp>
        <p:nvSpPr>
          <p:cNvPr id="15" name="Text 13"/>
          <p:cNvSpPr/>
          <p:nvPr/>
        </p:nvSpPr>
        <p:spPr>
          <a:xfrm>
            <a:off x="4800600" y="1371600"/>
            <a:ext cx="3840480" cy="3566160"/>
          </a:xfrm>
          <a:prstGeom prst="rect">
            <a:avLst/>
          </a:prstGeom>
          <a:noFill/>
          <a:ln/>
        </p:spPr>
        <p:txBody>
          <a:bodyPr wrap="square" rtlCol="0" anchor="t"/>
          <a:lstStyle/>
          <a:p>
            <a:pPr marL="342900" indent="-342900">
              <a:lnSpc>
                <a:spcPct val="125000"/>
              </a:lnSpc>
              <a:buSzPct val="100000"/>
              <a:buChar char="•"/>
            </a:pPr>
            <a:r>
              <a:rPr lang="en-US" sz="1100" dirty="0">
                <a:solidFill>
                  <a:srgbClr val="FFFFFF"/>
                </a:solidFill>
                <a:latin typeface="Arial" pitchFamily="34" charset="0"/>
                <a:ea typeface="Arial" pitchFamily="34" charset="-122"/>
                <a:cs typeface="Arial" pitchFamily="34" charset="-120"/>
              </a:rPr>
              <a:t>Integrated Services and Solutions LLC (ISS)</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SDVOSB — application in process</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CAGE 9VKK3   •   UEI C7YDV3P8EHL7</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Pflugerville, TX  •  EIN 41-4996540</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SAM.gov active (renewal due 22 May 2026)</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Primary NAICS 541512 (also 541330 / 541511 / 541519 / 541611 / 541690 / 541715 / 611430)</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19 federal proposals to 18 agencies in 12 days (3–14 Apr 2026)</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ACC AMIC submission receipt confirmed by CO Nicole Black</a:t>
            </a:r>
            <a:endParaRPr lang="en-US" sz="1000" dirty="0"/>
          </a:p>
        </p:txBody>
      </p:sp>
      <p:sp>
        <p:nvSpPr>
          <p:cNvPr id="16" name="Text 14"/>
          <p:cNvSpPr/>
          <p:nvPr/>
        </p:nvSpPr>
        <p:spPr>
          <a:xfrm>
            <a:off x="365760" y="5212080"/>
            <a:ext cx="8412480" cy="365760"/>
          </a:xfrm>
          <a:prstGeom prst="rect">
            <a:avLst/>
          </a:prstGeom>
          <a:noFill/>
          <a:ln/>
        </p:spPr>
        <p:txBody>
          <a:bodyPr wrap="square" rtlCol="0" anchor="ctr"/>
          <a:lstStyle/>
          <a:p>
            <a:pPr algn="ctr" indent="0" marL="0">
              <a:buNone/>
            </a:pPr>
            <a:r>
              <a:rPr lang="en-US" sz="1100" dirty="0">
                <a:solidFill>
                  <a:srgbClr val="94A3B8"/>
                </a:solidFill>
                <a:latin typeface="Arial" pitchFamily="34" charset="0"/>
                <a:ea typeface="Arial" pitchFamily="34" charset="-122"/>
                <a:cs typeface="Arial" pitchFamily="34" charset="-120"/>
              </a:rPr>
              <a:t>Live platform: </a:t>
            </a:r>
            <a:pPr algn="ctr" indent="0" marL="0">
              <a:buNone/>
            </a:pPr>
            <a:r>
              <a:rPr lang="en-US" sz="1100" b="1" u="sng" dirty="0">
                <a:solidFill>
                  <a:srgbClr val="3B82F6"/>
                </a:solidFill>
                <a:latin typeface="Arial" pitchFamily="34" charset="0"/>
                <a:ea typeface="Arial" pitchFamily="34" charset="-122"/>
                <a:cs typeface="Arial" pitchFamily="34" charset="-120"/>
                <a:hlinkClick r:id="rId1" invalidUrl="" action="" tgtFrame="" tooltip="Open SHIELD/ATLAS" history="1" highlightClick="0" endSnd="0">
                  <a:extLst>
                    <a:ext uri="{A12FA001-AC4F-418D-AE19-62706E023703}">
                      <ahyp:hlinkClr xmlns:ahyp="http://schemas.microsoft.com/office/drawing/2018/hyperlinkcolor" val="tx"/>
                    </a:ext>
                  </a:extLst>
                </a:hlinkClick>
              </a:rPr>
              <a:t>https://shield-atlas-production.up.railway.app</a:t>
            </a:r>
            <a:pPr algn="ctr" indent="0" marL="0">
              <a:buNone/>
            </a:pPr>
            <a:r>
              <a:rPr lang="en-US" sz="1100" dirty="0">
                <a:solidFill>
                  <a:srgbClr val="94A3B8"/>
                </a:solidFill>
                <a:latin typeface="Arial" pitchFamily="34" charset="0"/>
                <a:ea typeface="Arial" pitchFamily="34" charset="-122"/>
                <a:cs typeface="Arial" pitchFamily="34" charset="-120"/>
              </a:rPr>
              <a:t>    •    43 end-to-end tests passing in the live build</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5</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Beat 1 — TAK bridge (real CoT, not a viewer)</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Shape 8"/>
          <p:cNvSpPr/>
          <p:nvPr/>
        </p:nvSpPr>
        <p:spPr>
          <a:xfrm>
            <a:off x="365760" y="1005840"/>
            <a:ext cx="4114800" cy="2743200"/>
          </a:xfrm>
          <a:prstGeom prst="rect">
            <a:avLst>
              <a:gd name="adj" fmla="val 2667"/>
            </a:avLst>
          </a:prstGeom>
          <a:solidFill>
            <a:srgbClr val="0F2847"/>
          </a:solidFill>
          <a:ln/>
        </p:spPr>
      </p:sp>
      <p:sp>
        <p:nvSpPr>
          <p:cNvPr id="11" name="Text 9"/>
          <p:cNvSpPr/>
          <p:nvPr/>
        </p:nvSpPr>
        <p:spPr>
          <a:xfrm>
            <a:off x="50292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WHAT'S IN THE CODE</a:t>
            </a:r>
            <a:endParaRPr lang="en-US" sz="1100" dirty="0"/>
          </a:p>
        </p:txBody>
      </p:sp>
      <p:sp>
        <p:nvSpPr>
          <p:cNvPr id="12" name="Text 10"/>
          <p:cNvSpPr/>
          <p:nvPr/>
        </p:nvSpPr>
        <p:spPr>
          <a:xfrm>
            <a:off x="502920" y="1371600"/>
            <a:ext cx="3840480" cy="2286000"/>
          </a:xfrm>
          <a:prstGeom prst="rect">
            <a:avLst/>
          </a:prstGeom>
          <a:noFill/>
          <a:ln/>
        </p:spPr>
        <p:txBody>
          <a:bodyPr wrap="square" rtlCol="0" anchor="t"/>
          <a:lstStyle/>
          <a:p>
            <a:pPr marL="342900" indent="-342900">
              <a:lnSpc>
                <a:spcPct val="125000"/>
              </a:lnSpc>
              <a:buSzPct val="100000"/>
              <a:buChar char="•"/>
            </a:pPr>
            <a:r>
              <a:rPr lang="en-US" sz="1000" dirty="0">
                <a:solidFill>
                  <a:srgbClr val="FFFFFF"/>
                </a:solidFill>
                <a:latin typeface="Arial" pitchFamily="34" charset="0"/>
                <a:ea typeface="Arial" pitchFamily="34" charset="-122"/>
                <a:cs typeface="Arial" pitchFamily="34" charset="-120"/>
              </a:rPr>
              <a:t>server/tak-bridge.ts — 919 lines, 27 CoT/multicast handlers</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Pushes CoT XML, doesn't just speak it</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ATAK / WinTAK plug-and-play, configurable destination</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Standard 2525-style affiliation atoms (a-f-G, a-h-G, a-n-G, a-f-A, a-h-A)</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Civilian-event extensions in server/cot-civil-event.ts</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Static layers via ATAK Data Package (.zip) ingest</a:t>
            </a:r>
            <a:endParaRPr lang="en-US" sz="1000" dirty="0"/>
          </a:p>
        </p:txBody>
      </p:sp>
      <p:sp>
        <p:nvSpPr>
          <p:cNvPr id="13" name="Shape 11"/>
          <p:cNvSpPr/>
          <p:nvPr/>
        </p:nvSpPr>
        <p:spPr>
          <a:xfrm>
            <a:off x="4663440" y="1005840"/>
            <a:ext cx="4114800" cy="2743200"/>
          </a:xfrm>
          <a:prstGeom prst="rect">
            <a:avLst>
              <a:gd name="adj" fmla="val 2667"/>
            </a:avLst>
          </a:prstGeom>
          <a:solidFill>
            <a:srgbClr val="0F2847"/>
          </a:solidFill>
          <a:ln/>
        </p:spPr>
      </p:sp>
      <p:sp>
        <p:nvSpPr>
          <p:cNvPr id="14" name="Text 12"/>
          <p:cNvSpPr/>
          <p:nvPr/>
        </p:nvSpPr>
        <p:spPr>
          <a:xfrm>
            <a:off x="480060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WHAT'S ON SCREEN AT /cop</a:t>
            </a:r>
            <a:endParaRPr lang="en-US" sz="1100" dirty="0"/>
          </a:p>
        </p:txBody>
      </p:sp>
      <p:sp>
        <p:nvSpPr>
          <p:cNvPr id="15" name="Text 13"/>
          <p:cNvSpPr/>
          <p:nvPr/>
        </p:nvSpPr>
        <p:spPr>
          <a:xfrm>
            <a:off x="4800600" y="1371600"/>
            <a:ext cx="3840480" cy="2286000"/>
          </a:xfrm>
          <a:prstGeom prst="rect">
            <a:avLst/>
          </a:prstGeom>
          <a:noFill/>
          <a:ln/>
        </p:spPr>
        <p:txBody>
          <a:bodyPr wrap="square" rtlCol="0" anchor="t"/>
          <a:lstStyle/>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~500+ live ADS-B tracks — real, not simulated</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MIL-STD-2525D affiliation frames (FRIEND/HOSTILE/NEUTRAL/UNKNOWN/SUSPECT)</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LL ↔ MGRS toggle, MEASURE tool, LEGEND panel</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Track breadcrumb trails (last ~60s, color by priority)</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Per-track airspace deconfliction badge (CLEAR / CONFLICT)</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Audible CRITICAL/HIGH chime, keyboard shortcuts F/L/K/M/G/T</a:t>
            </a:r>
            <a:endParaRPr lang="en-US" sz="1000" dirty="0"/>
          </a:p>
        </p:txBody>
      </p:sp>
      <p:sp>
        <p:nvSpPr>
          <p:cNvPr id="16" name="Text 14"/>
          <p:cNvSpPr/>
          <p:nvPr/>
        </p:nvSpPr>
        <p:spPr>
          <a:xfrm>
            <a:off x="365760" y="3931920"/>
            <a:ext cx="8412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Demo target</a:t>
            </a:r>
            <a:endParaRPr lang="en-US" sz="1100" dirty="0"/>
          </a:p>
        </p:txBody>
      </p:sp>
      <p:sp>
        <p:nvSpPr>
          <p:cNvPr id="17" name="Text 15"/>
          <p:cNvSpPr/>
          <p:nvPr/>
        </p:nvSpPr>
        <p:spPr>
          <a:xfrm>
            <a:off x="365760" y="4251960"/>
            <a:ext cx="8412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Common Operating Picture  </a:t>
            </a:r>
            <a:pPr indent="0" marL="0">
              <a:buNone/>
            </a:pPr>
            <a:r>
              <a:rPr lang="en-US" sz="1100" u="sng" dirty="0">
                <a:solidFill>
                  <a:srgbClr val="3B82F6"/>
                </a:solidFill>
                <a:latin typeface="Arial" pitchFamily="34" charset="0"/>
                <a:ea typeface="Arial" pitchFamily="34" charset="-122"/>
                <a:cs typeface="Arial" pitchFamily="34" charset="-120"/>
                <a:hlinkClick r:id="rId1" invalidUrl="" action="" tgtFrame="" tooltip="Common Operating Picture" history="1" highlightClick="0" endSnd="0">
                  <a:extLst>
                    <a:ext uri="{A12FA001-AC4F-418D-AE19-62706E023703}">
                      <ahyp:hlinkClr xmlns:ahyp="http://schemas.microsoft.com/office/drawing/2018/hyperlinkcolor" val="tx"/>
                    </a:ext>
                  </a:extLst>
                </a:hlinkClick>
              </a:rPr>
              <a:t>https://shield-atlas-production.up.railway.app/cop</a:t>
            </a:r>
            <a:endParaRPr lang="en-US" sz="1100" dirty="0"/>
          </a:p>
        </p:txBody>
      </p:sp>
      <p:sp>
        <p:nvSpPr>
          <p:cNvPr id="18" name="Text 16"/>
          <p:cNvSpPr/>
          <p:nvPr/>
        </p:nvSpPr>
        <p:spPr>
          <a:xfrm>
            <a:off x="365760" y="4572000"/>
            <a:ext cx="8412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Help overlay (press '?' once /cop is open)  </a:t>
            </a:r>
            <a:pPr indent="0" marL="0">
              <a:buNone/>
            </a:pPr>
            <a:r>
              <a:rPr lang="en-US" sz="1100" u="sng" dirty="0">
                <a:solidFill>
                  <a:srgbClr val="3B82F6"/>
                </a:solidFill>
                <a:latin typeface="Arial" pitchFamily="34" charset="0"/>
                <a:ea typeface="Arial" pitchFamily="34" charset="-122"/>
                <a:cs typeface="Arial" pitchFamily="34" charset="-120"/>
                <a:hlinkClick r:id="rId2" invalidUrl="" action="" tgtFrame="" tooltip="Help overlay (press '?' once /cop is open)" history="1" highlightClick="0" endSnd="0">
                  <a:extLst>
                    <a:ext uri="{A12FA001-AC4F-418D-AE19-62706E023703}">
                      <ahyp:hlinkClr xmlns:ahyp="http://schemas.microsoft.com/office/drawing/2018/hyperlinkcolor" val="tx"/>
                    </a:ext>
                  </a:extLst>
                </a:hlinkClick>
              </a:rPr>
              <a:t>https://shield-atlas-production.up.railway.app/cop?help=1</a:t>
            </a:r>
            <a:endParaRPr lang="en-US" sz="1100" dirty="0"/>
          </a:p>
        </p:txBody>
      </p:sp>
      <p:sp>
        <p:nvSpPr>
          <p:cNvPr id="19" name="Text 17"/>
          <p:cNvSpPr/>
          <p:nvPr/>
        </p:nvSpPr>
        <p:spPr>
          <a:xfrm>
            <a:off x="365760" y="5212080"/>
            <a:ext cx="8412480" cy="365760"/>
          </a:xfrm>
          <a:prstGeom prst="rect">
            <a:avLst/>
          </a:prstGeom>
          <a:noFill/>
          <a:ln/>
        </p:spPr>
        <p:txBody>
          <a:bodyPr wrap="square" rtlCol="0" anchor="ctr"/>
          <a:lstStyle/>
          <a:p>
            <a:pPr algn="ctr" indent="0" marL="0">
              <a:buNone/>
            </a:pPr>
            <a:r>
              <a:rPr lang="en-US" sz="1200" i="1" dirty="0">
                <a:solidFill>
                  <a:srgbClr val="FFFFFF"/>
                </a:solidFill>
                <a:latin typeface="Arial" pitchFamily="34" charset="0"/>
                <a:ea typeface="Arial" pitchFamily="34" charset="-122"/>
                <a:cs typeface="Arial" pitchFamily="34" charset="-120"/>
              </a:rPr>
              <a:t>ATLAS is a node on your TAK network, not a replacement for it.</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6</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Beat 2 — ESMS distributed C-UAS at $98 / node</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Shape 8"/>
          <p:cNvSpPr/>
          <p:nvPr/>
        </p:nvSpPr>
        <p:spPr>
          <a:xfrm>
            <a:off x="365760" y="1005840"/>
            <a:ext cx="4114800" cy="2926080"/>
          </a:xfrm>
          <a:prstGeom prst="rect">
            <a:avLst>
              <a:gd name="adj" fmla="val 2500"/>
            </a:avLst>
          </a:prstGeom>
          <a:solidFill>
            <a:srgbClr val="0F2847"/>
          </a:solidFill>
          <a:ln/>
        </p:spPr>
      </p:sp>
      <p:sp>
        <p:nvSpPr>
          <p:cNvPr id="11" name="Text 9"/>
          <p:cNvSpPr/>
          <p:nvPr/>
        </p:nvSpPr>
        <p:spPr>
          <a:xfrm>
            <a:off x="50292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THE STACK</a:t>
            </a:r>
            <a:endParaRPr lang="en-US" sz="1100" dirty="0"/>
          </a:p>
        </p:txBody>
      </p:sp>
      <p:sp>
        <p:nvSpPr>
          <p:cNvPr id="12" name="Text 10"/>
          <p:cNvSpPr/>
          <p:nvPr/>
        </p:nvSpPr>
        <p:spPr>
          <a:xfrm>
            <a:off x="502920" y="1371600"/>
            <a:ext cx="3840480" cy="2468880"/>
          </a:xfrm>
          <a:prstGeom prst="rect">
            <a:avLst/>
          </a:prstGeom>
          <a:noFill/>
          <a:ln/>
        </p:spPr>
        <p:txBody>
          <a:bodyPr wrap="square" rtlCol="0" anchor="t"/>
          <a:lstStyle/>
          <a:p>
            <a:pPr marL="342900" indent="-342900">
              <a:lnSpc>
                <a:spcPct val="125000"/>
              </a:lnSpc>
              <a:buSzPct val="100000"/>
              <a:buChar char="•"/>
            </a:pPr>
            <a:r>
              <a:rPr lang="en-US" sz="1100" dirty="0">
                <a:solidFill>
                  <a:srgbClr val="FFFFFF"/>
                </a:solidFill>
                <a:latin typeface="Arial" pitchFamily="34" charset="0"/>
                <a:ea typeface="Arial" pitchFamily="34" charset="-122"/>
                <a:cs typeface="Arial" pitchFamily="34" charset="-120"/>
              </a:rPr>
              <a:t>$48 SDR  +  $30 USB mic  +  $8 ESP32  =  ~$98 / node</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8 RF protocol classifiers (deterministic, not ML black-box)</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Acoustic library, TDOA emitter geolocation across 3+ sensors</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MAVLink telemetry intercept — drone broadcasts its own GPS, alt, speed, battery on 433/915 MHz</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MAVLink home-point coords often reveal operator position</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Same hardware = C-UAS  +  C-RAM (acoustic launch fix)  +  GPS-denied PNT</a:t>
            </a:r>
            <a:endParaRPr lang="en-US" sz="1000" dirty="0"/>
          </a:p>
        </p:txBody>
      </p:sp>
      <p:sp>
        <p:nvSpPr>
          <p:cNvPr id="13" name="Shape 11"/>
          <p:cNvSpPr/>
          <p:nvPr/>
        </p:nvSpPr>
        <p:spPr>
          <a:xfrm>
            <a:off x="4663440" y="1005840"/>
            <a:ext cx="4114800" cy="2926080"/>
          </a:xfrm>
          <a:prstGeom prst="rect">
            <a:avLst>
              <a:gd name="adj" fmla="val 2500"/>
            </a:avLst>
          </a:prstGeom>
          <a:solidFill>
            <a:srgbClr val="0F2847"/>
          </a:solidFill>
          <a:ln/>
        </p:spPr>
      </p:sp>
      <p:sp>
        <p:nvSpPr>
          <p:cNvPr id="14" name="Text 12"/>
          <p:cNvSpPr/>
          <p:nvPr/>
        </p:nvSpPr>
        <p:spPr>
          <a:xfrm>
            <a:off x="480060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COST ASYMMETRY</a:t>
            </a:r>
            <a:endParaRPr lang="en-US" sz="1100" dirty="0"/>
          </a:p>
        </p:txBody>
      </p:sp>
      <p:sp>
        <p:nvSpPr>
          <p:cNvPr id="15" name="Text 13"/>
          <p:cNvSpPr/>
          <p:nvPr/>
        </p:nvSpPr>
        <p:spPr>
          <a:xfrm>
            <a:off x="4800600" y="1371600"/>
            <a:ext cx="3840480" cy="2468880"/>
          </a:xfrm>
          <a:prstGeom prst="rect">
            <a:avLst/>
          </a:prstGeom>
          <a:noFill/>
          <a:ln/>
        </p:spPr>
        <p:txBody>
          <a:bodyPr wrap="square" rtlCol="0" anchor="t"/>
          <a:lstStyle/>
          <a:p>
            <a:pPr marL="342900" indent="-342900">
              <a:lnSpc>
                <a:spcPct val="125000"/>
              </a:lnSpc>
              <a:buSzPct val="100000"/>
              <a:buChar char="•"/>
            </a:pPr>
            <a:r>
              <a:rPr lang="en-US" sz="1100" dirty="0">
                <a:solidFill>
                  <a:srgbClr val="F59E0B"/>
                </a:solidFill>
                <a:latin typeface="Arial" pitchFamily="34" charset="0"/>
                <a:ea typeface="Arial" pitchFamily="34" charset="-122"/>
                <a:cs typeface="Arial" pitchFamily="34" charset="-120"/>
              </a:rPr>
              <a:t>Battalion C-UAS: $49K (ESMS) vs $15M (legacy)  — roughly 100:1 software-fusion vs hardware-per-node</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Counter-battery from acoustic fix: ~$200</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vs C-RAM HEIT intercept: $30K–$50K per round</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ESMS eliminates the source. C-RAM keeps intercepting rounds.</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5-vehicle convoy = ~30 mi of overlapping multi-modal coverage for $2,215 in hardware</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LIDS C-UAS: $500K+. LCMR AN/TPQ-48 C-RAM: $2.2M. DAGR PNT: $5K+. ESMS replaces all three for $98 / node.</a:t>
            </a:r>
            <a:endParaRPr lang="en-US" sz="1000" dirty="0"/>
          </a:p>
        </p:txBody>
      </p:sp>
      <p:sp>
        <p:nvSpPr>
          <p:cNvPr id="16" name="Text 14"/>
          <p:cNvSpPr/>
          <p:nvPr/>
        </p:nvSpPr>
        <p:spPr>
          <a:xfrm>
            <a:off x="365760" y="4114800"/>
            <a:ext cx="8412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Demo targets</a:t>
            </a:r>
            <a:endParaRPr lang="en-US" sz="1100" dirty="0"/>
          </a:p>
        </p:txBody>
      </p:sp>
      <p:sp>
        <p:nvSpPr>
          <p:cNvPr id="17" name="Text 15"/>
          <p:cNvSpPr/>
          <p:nvPr/>
        </p:nvSpPr>
        <p:spPr>
          <a:xfrm>
            <a:off x="365760" y="4434840"/>
            <a:ext cx="8412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C-RAM dashboard — live detections + classification + counter-battery generation  </a:t>
            </a:r>
            <a:pPr indent="0" marL="0">
              <a:buNone/>
            </a:pPr>
            <a:r>
              <a:rPr lang="en-US" sz="1100" u="sng" dirty="0">
                <a:solidFill>
                  <a:srgbClr val="3B82F6"/>
                </a:solidFill>
                <a:latin typeface="Arial" pitchFamily="34" charset="0"/>
                <a:ea typeface="Arial" pitchFamily="34" charset="-122"/>
                <a:cs typeface="Arial" pitchFamily="34" charset="-120"/>
                <a:hlinkClick r:id="rId1" invalidUrl="" action="" tgtFrame="" tooltip="C-RAM dashboard — live detections + classification + counter-battery generation" history="1" highlightClick="0" endSnd="0">
                  <a:extLst>
                    <a:ext uri="{A12FA001-AC4F-418D-AE19-62706E023703}">
                      <ahyp:hlinkClr xmlns:ahyp="http://schemas.microsoft.com/office/drawing/2018/hyperlinkcolor" val="tx"/>
                    </a:ext>
                  </a:extLst>
                </a:hlinkClick>
              </a:rPr>
              <a:t>https://shield-atlas-production.up.railway.app/cram-dashboard</a:t>
            </a:r>
            <a:endParaRPr lang="en-US" sz="1100" dirty="0"/>
          </a:p>
        </p:txBody>
      </p:sp>
      <p:sp>
        <p:nvSpPr>
          <p:cNvPr id="18" name="Text 16"/>
          <p:cNvSpPr/>
          <p:nvPr/>
        </p:nvSpPr>
        <p:spPr>
          <a:xfrm>
            <a:off x="365760" y="4754880"/>
            <a:ext cx="8412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Sensor lab — V1 spectral classifier (with honest confidence flags)  </a:t>
            </a:r>
            <a:pPr indent="0" marL="0">
              <a:buNone/>
            </a:pPr>
            <a:r>
              <a:rPr lang="en-US" sz="1100" u="sng" dirty="0">
                <a:solidFill>
                  <a:srgbClr val="3B82F6"/>
                </a:solidFill>
                <a:latin typeface="Arial" pitchFamily="34" charset="0"/>
                <a:ea typeface="Arial" pitchFamily="34" charset="-122"/>
                <a:cs typeface="Arial" pitchFamily="34" charset="-120"/>
                <a:hlinkClick r:id="rId2" invalidUrl="" action="" tgtFrame="" tooltip="Sensor lab — V1 spectral classifier (with honest confidence flags)" history="1" highlightClick="0" endSnd="0">
                  <a:extLst>
                    <a:ext uri="{A12FA001-AC4F-418D-AE19-62706E023703}">
                      <ahyp:hlinkClr xmlns:ahyp="http://schemas.microsoft.com/office/drawing/2018/hyperlinkcolor" val="tx"/>
                    </a:ext>
                  </a:extLst>
                </a:hlinkClick>
              </a:rPr>
              <a:t>https://shield-atlas-production.up.railway.app/sensor-lab</a:t>
            </a:r>
            <a:endParaRPr lang="en-US" sz="1100" dirty="0"/>
          </a:p>
        </p:txBody>
      </p:sp>
      <p:sp>
        <p:nvSpPr>
          <p:cNvPr id="19" name="Text 17"/>
          <p:cNvSpPr/>
          <p:nvPr/>
        </p:nvSpPr>
        <p:spPr>
          <a:xfrm>
            <a:off x="365760" y="5349240"/>
            <a:ext cx="8412480" cy="365760"/>
          </a:xfrm>
          <a:prstGeom prst="rect">
            <a:avLst/>
          </a:prstGeom>
          <a:noFill/>
          <a:ln/>
        </p:spPr>
        <p:txBody>
          <a:bodyPr wrap="square" rtlCol="0" anchor="ctr"/>
          <a:lstStyle/>
          <a:p>
            <a:pPr algn="ctr" indent="0" marL="0">
              <a:buNone/>
            </a:pPr>
            <a:r>
              <a:rPr lang="en-US" sz="1300" b="1" i="1" dirty="0">
                <a:solidFill>
                  <a:srgbClr val="FFFFFF"/>
                </a:solidFill>
                <a:latin typeface="Arial" pitchFamily="34" charset="0"/>
                <a:ea typeface="Arial" pitchFamily="34" charset="-122"/>
                <a:cs typeface="Arial" pitchFamily="34" charset="-120"/>
              </a:rPr>
              <a:t>Every user is a sensor.</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7</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Beat 3 — CFF / FDC automation (the work I used to do by hand)</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Shape 8"/>
          <p:cNvSpPr/>
          <p:nvPr/>
        </p:nvSpPr>
        <p:spPr>
          <a:xfrm>
            <a:off x="365760" y="1005840"/>
            <a:ext cx="4114800" cy="2926080"/>
          </a:xfrm>
          <a:prstGeom prst="rect">
            <a:avLst>
              <a:gd name="adj" fmla="val 2500"/>
            </a:avLst>
          </a:prstGeom>
          <a:solidFill>
            <a:srgbClr val="0F2847"/>
          </a:solidFill>
          <a:ln/>
        </p:spPr>
      </p:sp>
      <p:sp>
        <p:nvSpPr>
          <p:cNvPr id="11" name="Text 9"/>
          <p:cNvSpPr/>
          <p:nvPr/>
        </p:nvSpPr>
        <p:spPr>
          <a:xfrm>
            <a:off x="50292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WHAT'S COMPUTED</a:t>
            </a:r>
            <a:endParaRPr lang="en-US" sz="1100" dirty="0"/>
          </a:p>
        </p:txBody>
      </p:sp>
      <p:sp>
        <p:nvSpPr>
          <p:cNvPr id="12" name="Text 10"/>
          <p:cNvSpPr/>
          <p:nvPr/>
        </p:nvSpPr>
        <p:spPr>
          <a:xfrm>
            <a:off x="502920" y="1371600"/>
            <a:ext cx="3840480" cy="2468880"/>
          </a:xfrm>
          <a:prstGeom prst="rect">
            <a:avLst/>
          </a:prstGeom>
          <a:noFill/>
          <a:ln/>
        </p:spPr>
        <p:txBody>
          <a:bodyPr wrap="square" rtlCol="0" anchor="t"/>
          <a:lstStyle/>
          <a:p>
            <a:pPr marL="342900" indent="-342900">
              <a:lnSpc>
                <a:spcPct val="125000"/>
              </a:lnSpc>
              <a:buSzPct val="100000"/>
              <a:buChar char="•"/>
            </a:pPr>
            <a:r>
              <a:rPr lang="en-US" sz="1000" dirty="0">
                <a:solidFill>
                  <a:srgbClr val="FFFFFF"/>
                </a:solidFill>
                <a:latin typeface="Arial" pitchFamily="34" charset="0"/>
                <a:ea typeface="Arial" pitchFamily="34" charset="-122"/>
                <a:cs typeface="Arial" pitchFamily="34" charset="-120"/>
              </a:rPr>
              <a:t>Real MGRS / UTM math — not approximations</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Ballistic engine — 15 munition profiles (M777A2, M109A7, mortar)</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QE, time of flight, wind correction, met data integration</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Probability of incapacitation, CEP modeling</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CDE 5-level checks, NSL flagging</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Detection-to-call-for-fire under 4 seconds</a:t>
            </a:r>
            <a:endParaRPr lang="en-US" sz="1000" dirty="0"/>
          </a:p>
        </p:txBody>
      </p:sp>
      <p:sp>
        <p:nvSpPr>
          <p:cNvPr id="13" name="Shape 11"/>
          <p:cNvSpPr/>
          <p:nvPr/>
        </p:nvSpPr>
        <p:spPr>
          <a:xfrm>
            <a:off x="4663440" y="1005840"/>
            <a:ext cx="4114800" cy="2926080"/>
          </a:xfrm>
          <a:prstGeom prst="rect">
            <a:avLst>
              <a:gd name="adj" fmla="val 2500"/>
            </a:avLst>
          </a:prstGeom>
          <a:solidFill>
            <a:srgbClr val="0F2847"/>
          </a:solidFill>
          <a:ln/>
        </p:spPr>
      </p:sp>
      <p:sp>
        <p:nvSpPr>
          <p:cNvPr id="14" name="Text 12"/>
          <p:cNvSpPr/>
          <p:nvPr/>
        </p:nvSpPr>
        <p:spPr>
          <a:xfrm>
            <a:off x="480060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WHAT EXPORTS</a:t>
            </a:r>
            <a:endParaRPr lang="en-US" sz="1100" dirty="0"/>
          </a:p>
        </p:txBody>
      </p:sp>
      <p:sp>
        <p:nvSpPr>
          <p:cNvPr id="15" name="Text 13"/>
          <p:cNvSpPr/>
          <p:nvPr/>
        </p:nvSpPr>
        <p:spPr>
          <a:xfrm>
            <a:off x="4800600" y="1371600"/>
            <a:ext cx="3840480" cy="2468880"/>
          </a:xfrm>
          <a:prstGeom prst="rect">
            <a:avLst/>
          </a:prstGeom>
          <a:noFill/>
          <a:ln/>
        </p:spPr>
        <p:txBody>
          <a:bodyPr wrap="square" rtlCol="0" anchor="t"/>
          <a:lstStyle/>
          <a:p>
            <a:pPr marL="342900" indent="-342900">
              <a:lnSpc>
                <a:spcPct val="125000"/>
              </a:lnSpc>
              <a:buSzPct val="100000"/>
              <a:buChar char="•"/>
            </a:pPr>
            <a:r>
              <a:rPr lang="en-US" sz="1000" dirty="0">
                <a:solidFill>
                  <a:srgbClr val="FFFFFF"/>
                </a:solidFill>
                <a:latin typeface="Arial" pitchFamily="34" charset="0"/>
                <a:ea typeface="Arial" pitchFamily="34" charset="-122"/>
                <a:cs typeface="Arial" pitchFamily="34" charset="-120"/>
              </a:rPr>
              <a:t>AFATDS  — USMTF format</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VMF K05.1</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CoT XML  — to TAK / ATAK</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USMTF general</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TITAN  — JSON</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server/fire-mission-generator.ts — 1,334 lines, zero stubs</a:t>
            </a:r>
            <a:endParaRPr lang="en-US" sz="1000" dirty="0"/>
          </a:p>
        </p:txBody>
      </p:sp>
      <p:sp>
        <p:nvSpPr>
          <p:cNvPr id="16" name="Text 14"/>
          <p:cNvSpPr/>
          <p:nvPr/>
        </p:nvSpPr>
        <p:spPr>
          <a:xfrm>
            <a:off x="365760" y="4114800"/>
            <a:ext cx="8412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Demo target</a:t>
            </a:r>
            <a:endParaRPr lang="en-US" sz="1100" dirty="0"/>
          </a:p>
        </p:txBody>
      </p:sp>
      <p:sp>
        <p:nvSpPr>
          <p:cNvPr id="17" name="Text 15"/>
          <p:cNvSpPr/>
          <p:nvPr/>
        </p:nvSpPr>
        <p:spPr>
          <a:xfrm>
            <a:off x="365760" y="4434840"/>
            <a:ext cx="8412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FIRES — walk a sample mission, show the AFATDS / VMF / CoT / USMTF export  </a:t>
            </a:r>
            <a:pPr indent="0" marL="0">
              <a:buNone/>
            </a:pPr>
            <a:r>
              <a:rPr lang="en-US" sz="1100" u="sng" dirty="0">
                <a:solidFill>
                  <a:srgbClr val="3B82F6"/>
                </a:solidFill>
                <a:latin typeface="Arial" pitchFamily="34" charset="0"/>
                <a:ea typeface="Arial" pitchFamily="34" charset="-122"/>
                <a:cs typeface="Arial" pitchFamily="34" charset="-120"/>
                <a:hlinkClick r:id="rId1" invalidUrl="" action="" tgtFrame="" tooltip="FIRES — walk a sample mission, show the AFATDS / VMF / CoT / USMTF export" history="1" highlightClick="0" endSnd="0">
                  <a:extLst>
                    <a:ext uri="{A12FA001-AC4F-418D-AE19-62706E023703}">
                      <ahyp:hlinkClr xmlns:ahyp="http://schemas.microsoft.com/office/drawing/2018/hyperlinkcolor" val="tx"/>
                    </a:ext>
                  </a:extLst>
                </a:hlinkClick>
              </a:rPr>
              <a:t>https://shield-atlas-production.up.railway.app/fires</a:t>
            </a:r>
            <a:endParaRPr lang="en-US" sz="1100" dirty="0"/>
          </a:p>
        </p:txBody>
      </p:sp>
      <p:sp>
        <p:nvSpPr>
          <p:cNvPr id="18" name="Shape 16"/>
          <p:cNvSpPr/>
          <p:nvPr/>
        </p:nvSpPr>
        <p:spPr>
          <a:xfrm>
            <a:off x="365760" y="4937760"/>
            <a:ext cx="8412480" cy="914400"/>
          </a:xfrm>
          <a:prstGeom prst="rect">
            <a:avLst>
              <a:gd name="adj" fmla="val 8000"/>
            </a:avLst>
          </a:prstGeom>
          <a:solidFill>
            <a:srgbClr val="DC2626"/>
          </a:solidFill>
          <a:ln/>
        </p:spPr>
      </p:sp>
      <p:sp>
        <p:nvSpPr>
          <p:cNvPr id="19" name="Text 17"/>
          <p:cNvSpPr/>
          <p:nvPr/>
        </p:nvSpPr>
        <p:spPr>
          <a:xfrm>
            <a:off x="502920" y="5010912"/>
            <a:ext cx="813816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HONEST UP FRONT</a:t>
            </a:r>
            <a:endParaRPr lang="en-US" sz="1100" dirty="0"/>
          </a:p>
        </p:txBody>
      </p:sp>
      <p:sp>
        <p:nvSpPr>
          <p:cNvPr id="20" name="Text 18"/>
          <p:cNvSpPr/>
          <p:nvPr/>
        </p:nvSpPr>
        <p:spPr>
          <a:xfrm>
            <a:off x="502920" y="5303520"/>
            <a:ext cx="8138160" cy="457200"/>
          </a:xfrm>
          <a:prstGeom prst="rect">
            <a:avLst/>
          </a:prstGeom>
          <a:noFill/>
          <a:ln/>
        </p:spPr>
        <p:txBody>
          <a:bodyPr wrap="square" rtlCol="0" anchor="t"/>
          <a:lstStyle/>
          <a:p>
            <a:pPr marL="342900" indent="-342900">
              <a:lnSpc>
                <a:spcPct val="125000"/>
              </a:lnSpc>
              <a:buSzPct val="100000"/>
              <a:buChar char="•"/>
            </a:pPr>
            <a:r>
              <a:rPr lang="en-US" sz="1000" dirty="0">
                <a:solidFill>
                  <a:srgbClr val="FFFFFF"/>
                </a:solidFill>
                <a:latin typeface="Arial" pitchFamily="34" charset="0"/>
                <a:ea typeface="Arial" pitchFamily="34" charset="-122"/>
                <a:cs typeface="Arial" pitchFamily="34" charset="-120"/>
              </a:rPr>
              <a:t>This is the FDC math + the message export. NOT a forward-observer video stream.</a:t>
            </a:r>
            <a:endParaRPr lang="en-US" sz="1000" dirty="0"/>
          </a:p>
          <a:p>
            <a:pPr marL="342900" indent="-342900">
              <a:lnSpc>
                <a:spcPct val="125000"/>
              </a:lnSpc>
              <a:buSzPct val="100000"/>
              <a:buChar char="•"/>
            </a:pPr>
            <a:r>
              <a:rPr lang="en-US" sz="1000" dirty="0">
                <a:solidFill>
                  <a:srgbClr val="E5E7EB"/>
                </a:solidFill>
                <a:latin typeface="Arial" pitchFamily="34" charset="0"/>
                <a:ea typeface="Arial" pitchFamily="34" charset="-122"/>
                <a:cs typeface="Arial" pitchFamily="34" charset="-120"/>
              </a:rPr>
              <a:t>Live FIRES iPhone camera streaming is on the production path, not in today's build.</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8</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Beat 4 — DDIL + USEIF (the integration plumbing)</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Shape 8"/>
          <p:cNvSpPr/>
          <p:nvPr/>
        </p:nvSpPr>
        <p:spPr>
          <a:xfrm>
            <a:off x="365760" y="1005840"/>
            <a:ext cx="4114800" cy="2743200"/>
          </a:xfrm>
          <a:prstGeom prst="rect">
            <a:avLst>
              <a:gd name="adj" fmla="val 2667"/>
            </a:avLst>
          </a:prstGeom>
          <a:solidFill>
            <a:srgbClr val="0F2847"/>
          </a:solidFill>
          <a:ln/>
        </p:spPr>
      </p:sp>
      <p:sp>
        <p:nvSpPr>
          <p:cNvPr id="11" name="Text 9"/>
          <p:cNvSpPr/>
          <p:nvPr/>
        </p:nvSpPr>
        <p:spPr>
          <a:xfrm>
            <a:off x="50292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DDIL / OFFLINE</a:t>
            </a:r>
            <a:endParaRPr lang="en-US" sz="1100" dirty="0"/>
          </a:p>
        </p:txBody>
      </p:sp>
      <p:sp>
        <p:nvSpPr>
          <p:cNvPr id="12" name="Text 10"/>
          <p:cNvSpPr/>
          <p:nvPr/>
        </p:nvSpPr>
        <p:spPr>
          <a:xfrm>
            <a:off x="502920" y="1371600"/>
            <a:ext cx="3840480" cy="2286000"/>
          </a:xfrm>
          <a:prstGeom prst="rect">
            <a:avLst/>
          </a:prstGeom>
          <a:noFill/>
          <a:ln/>
        </p:spPr>
        <p:txBody>
          <a:bodyPr wrap="square" rtlCol="0" anchor="t"/>
          <a:lstStyle/>
          <a:p>
            <a:pPr marL="342900" indent="-342900">
              <a:lnSpc>
                <a:spcPct val="125000"/>
              </a:lnSpc>
              <a:buSzPct val="100000"/>
              <a:buChar char="•"/>
            </a:pPr>
            <a:r>
              <a:rPr lang="en-US" sz="1000" dirty="0">
                <a:solidFill>
                  <a:srgbClr val="FFFFFF"/>
                </a:solidFill>
                <a:latin typeface="Arial" pitchFamily="34" charset="0"/>
                <a:ea typeface="Arial" pitchFamily="34" charset="-122"/>
                <a:cs typeface="Arial" pitchFamily="34" charset="-120"/>
              </a:rPr>
              <a:t>Full PWA — service worker caching for map tiles, packets, sensor data</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IndexedDB sync queue with vector-clock conflict resolution</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Bluetooth mesh, 5-hop relay, device-to-device</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Web Serial direct-to-hardware (radios, GPS pucks, sensors)</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Service-worker reconnection security scanning</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PNT-incl-Timing  — 7 fused methods, 9 jammer profiles handled (Zhitel, Pole-21, Krasukha-4)</a:t>
            </a:r>
            <a:endParaRPr lang="en-US" sz="1000" dirty="0"/>
          </a:p>
        </p:txBody>
      </p:sp>
      <p:sp>
        <p:nvSpPr>
          <p:cNvPr id="13" name="Shape 11"/>
          <p:cNvSpPr/>
          <p:nvPr/>
        </p:nvSpPr>
        <p:spPr>
          <a:xfrm>
            <a:off x="4663440" y="1005840"/>
            <a:ext cx="4114800" cy="2743200"/>
          </a:xfrm>
          <a:prstGeom prst="rect">
            <a:avLst>
              <a:gd name="adj" fmla="val 2667"/>
            </a:avLst>
          </a:prstGeom>
          <a:solidFill>
            <a:srgbClr val="0F2847"/>
          </a:solidFill>
          <a:ln/>
        </p:spPr>
      </p:sp>
      <p:sp>
        <p:nvSpPr>
          <p:cNvPr id="14" name="Text 12"/>
          <p:cNvSpPr/>
          <p:nvPr/>
        </p:nvSpPr>
        <p:spPr>
          <a:xfrm>
            <a:off x="4800600" y="1078992"/>
            <a:ext cx="3840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USEIF — universal sensor-effector integration</a:t>
            </a:r>
            <a:endParaRPr lang="en-US" sz="1100" dirty="0"/>
          </a:p>
        </p:txBody>
      </p:sp>
      <p:sp>
        <p:nvSpPr>
          <p:cNvPr id="15" name="Text 13"/>
          <p:cNvSpPr/>
          <p:nvPr/>
        </p:nvSpPr>
        <p:spPr>
          <a:xfrm>
            <a:off x="4800600" y="1371600"/>
            <a:ext cx="3840480" cy="2286000"/>
          </a:xfrm>
          <a:prstGeom prst="rect">
            <a:avLst/>
          </a:prstGeom>
          <a:noFill/>
          <a:ln/>
        </p:spPr>
        <p:txBody>
          <a:bodyPr wrap="square" rtlCol="0" anchor="t"/>
          <a:lstStyle/>
          <a:p>
            <a:pPr marL="342900" indent="-342900">
              <a:lnSpc>
                <a:spcPct val="125000"/>
              </a:lnSpc>
              <a:buSzPct val="100000"/>
              <a:buChar char="•"/>
            </a:pPr>
            <a:r>
              <a:rPr lang="en-US" sz="1000" dirty="0">
                <a:solidFill>
                  <a:srgbClr val="FFFFFF"/>
                </a:solidFill>
                <a:latin typeface="Arial" pitchFamily="34" charset="0"/>
                <a:ea typeface="Arial" pitchFamily="34" charset="-122"/>
                <a:cs typeface="Arial" pitchFamily="34" charset="-120"/>
              </a:rPr>
              <a:t>12 protocol adapters today (CoT, Link 16, VMF, STIX/TAXII, OGC, CAP, ASTERIX, IBCS, CEC, FAAD C2, AEHF, GCCS-J)</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9 system adapters (DCGS-MC, NGA, AFATDS, TITAN, TalonNET, MCISRE, CDS, plus STIX/TAXII)</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43 sensor types across 9 domains</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19 effector systems (Patriot PAC-3, THAAD, SM-2/3/6, GBI, C-RAM, HIMARS, DEW, etc.)</a:t>
            </a:r>
            <a:endParaRPr lang="en-US" sz="1000" dirty="0"/>
          </a:p>
          <a:p>
            <a:pPr marL="342900" indent="-342900">
              <a:lnSpc>
                <a:spcPct val="125000"/>
              </a:lnSpc>
              <a:buSzPct val="100000"/>
              <a:buChar char="•"/>
            </a:pPr>
            <a:r>
              <a:rPr lang="en-US" sz="1000" dirty="0">
                <a:solidFill>
                  <a:srgbClr val="F59E0B"/>
                </a:solidFill>
                <a:latin typeface="Arial" pitchFamily="34" charset="0"/>
                <a:ea typeface="Arial" pitchFamily="34" charset="-122"/>
                <a:cs typeface="Arial" pitchFamily="34" charset="-120"/>
              </a:rPr>
              <a:t>“USB port for defense C2 — one interface, any sensor, any shooter, plug and fight”</a:t>
            </a:r>
            <a:endParaRPr lang="en-US" sz="1000" dirty="0"/>
          </a:p>
          <a:p>
            <a:pPr marL="342900" indent="-342900">
              <a:lnSpc>
                <a:spcPct val="125000"/>
              </a:lnSpc>
              <a:buSzPct val="100000"/>
              <a:buChar char="•"/>
            </a:pPr>
            <a:r>
              <a:rPr lang="en-US" sz="1000" dirty="0">
                <a:solidFill>
                  <a:srgbClr val="CBD5E1"/>
                </a:solidFill>
                <a:latin typeface="Arial" pitchFamily="34" charset="0"/>
                <a:ea typeface="Arial" pitchFamily="34" charset="-122"/>
                <a:cs typeface="Arial" pitchFamily="34" charset="-120"/>
              </a:rPr>
              <a:t>Adapter pattern — schema bump = hours, not weeks</a:t>
            </a:r>
            <a:endParaRPr lang="en-US" sz="1000" dirty="0"/>
          </a:p>
        </p:txBody>
      </p:sp>
      <p:sp>
        <p:nvSpPr>
          <p:cNvPr id="16" name="Text 14"/>
          <p:cNvSpPr/>
          <p:nvPr/>
        </p:nvSpPr>
        <p:spPr>
          <a:xfrm>
            <a:off x="365760" y="3931920"/>
            <a:ext cx="8412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Demo targets</a:t>
            </a:r>
            <a:endParaRPr lang="en-US" sz="1100" dirty="0"/>
          </a:p>
        </p:txBody>
      </p:sp>
      <p:sp>
        <p:nvSpPr>
          <p:cNvPr id="17" name="Text 15"/>
          <p:cNvSpPr/>
          <p:nvPr/>
        </p:nvSpPr>
        <p:spPr>
          <a:xfrm>
            <a:off x="365760" y="4251960"/>
            <a:ext cx="8412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GPS-denied positioning — 7 fused PNT methods  </a:t>
            </a:r>
            <a:pPr indent="0" marL="0">
              <a:buNone/>
            </a:pPr>
            <a:r>
              <a:rPr lang="en-US" sz="1100" u="sng" dirty="0">
                <a:solidFill>
                  <a:srgbClr val="3B82F6"/>
                </a:solidFill>
                <a:latin typeface="Arial" pitchFamily="34" charset="0"/>
                <a:ea typeface="Arial" pitchFamily="34" charset="-122"/>
                <a:cs typeface="Arial" pitchFamily="34" charset="-120"/>
                <a:hlinkClick r:id="rId1" invalidUrl="" action="" tgtFrame="" tooltip="GPS-denied positioning — 7 fused PNT methods" history="1" highlightClick="0" endSnd="0">
                  <a:extLst>
                    <a:ext uri="{A12FA001-AC4F-418D-AE19-62706E023703}">
                      <ahyp:hlinkClr xmlns:ahyp="http://schemas.microsoft.com/office/drawing/2018/hyperlinkcolor" val="tx"/>
                    </a:ext>
                  </a:extLst>
                </a:hlinkClick>
              </a:rPr>
              <a:t>https://shield-atlas-production.up.railway.app/gps-denied</a:t>
            </a:r>
            <a:endParaRPr lang="en-US" sz="1100" dirty="0"/>
          </a:p>
        </p:txBody>
      </p:sp>
      <p:sp>
        <p:nvSpPr>
          <p:cNvPr id="18" name="Text 16"/>
          <p:cNvSpPr/>
          <p:nvPr/>
        </p:nvSpPr>
        <p:spPr>
          <a:xfrm>
            <a:off x="365760" y="4572000"/>
            <a:ext cx="8412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Swarm C2 — kill-chain integration with failsafe kill switches  </a:t>
            </a:r>
            <a:pPr indent="0" marL="0">
              <a:buNone/>
            </a:pPr>
            <a:r>
              <a:rPr lang="en-US" sz="1100" u="sng" dirty="0">
                <a:solidFill>
                  <a:srgbClr val="3B82F6"/>
                </a:solidFill>
                <a:latin typeface="Arial" pitchFamily="34" charset="0"/>
                <a:ea typeface="Arial" pitchFamily="34" charset="-122"/>
                <a:cs typeface="Arial" pitchFamily="34" charset="-120"/>
                <a:hlinkClick r:id="rId2" invalidUrl="" action="" tgtFrame="" tooltip="Swarm C2 — kill-chain integration with failsafe kill switches" history="1" highlightClick="0" endSnd="0">
                  <a:extLst>
                    <a:ext uri="{A12FA001-AC4F-418D-AE19-62706E023703}">
                      <ahyp:hlinkClr xmlns:ahyp="http://schemas.microsoft.com/office/drawing/2018/hyperlinkcolor" val="tx"/>
                    </a:ext>
                  </a:extLst>
                </a:hlinkClick>
              </a:rPr>
              <a:t>https://shield-atlas-production.up.railway.app/swarm-c2</a:t>
            </a:r>
            <a:endParaRPr lang="en-US" sz="1100" dirty="0"/>
          </a:p>
        </p:txBody>
      </p:sp>
      <p:sp>
        <p:nvSpPr>
          <p:cNvPr id="19" name="Text 17"/>
          <p:cNvSpPr/>
          <p:nvPr/>
        </p:nvSpPr>
        <p:spPr>
          <a:xfrm>
            <a:off x="365760" y="4892040"/>
            <a:ext cx="841248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Kill web — multi-domain kill-chain visualization  </a:t>
            </a:r>
            <a:pPr indent="0" marL="0">
              <a:buNone/>
            </a:pPr>
            <a:r>
              <a:rPr lang="en-US" sz="1100" u="sng" dirty="0">
                <a:solidFill>
                  <a:srgbClr val="3B82F6"/>
                </a:solidFill>
                <a:latin typeface="Arial" pitchFamily="34" charset="0"/>
                <a:ea typeface="Arial" pitchFamily="34" charset="-122"/>
                <a:cs typeface="Arial" pitchFamily="34" charset="-120"/>
                <a:hlinkClick r:id="rId3" invalidUrl="" action="" tgtFrame="" tooltip="Kill web — multi-domain kill-chain visualization" history="1" highlightClick="0" endSnd="0">
                  <a:extLst>
                    <a:ext uri="{A12FA001-AC4F-418D-AE19-62706E023703}">
                      <ahyp:hlinkClr xmlns:ahyp="http://schemas.microsoft.com/office/drawing/2018/hyperlinkcolor" val="tx"/>
                    </a:ext>
                  </a:extLst>
                </a:hlinkClick>
              </a:rPr>
              <a:t>https://shield-atlas-production.up.railway.app/kill-web</a:t>
            </a:r>
            <a:endParaRPr lang="en-US" sz="1100" dirty="0"/>
          </a:p>
        </p:txBody>
      </p:sp>
      <p:sp>
        <p:nvSpPr>
          <p:cNvPr id="20" name="Shape 18"/>
          <p:cNvSpPr/>
          <p:nvPr/>
        </p:nvSpPr>
        <p:spPr>
          <a:xfrm>
            <a:off x="365760" y="5349240"/>
            <a:ext cx="8412480" cy="548640"/>
          </a:xfrm>
          <a:prstGeom prst="rect">
            <a:avLst>
              <a:gd name="adj" fmla="val 13333"/>
            </a:avLst>
          </a:prstGeom>
          <a:solidFill>
            <a:srgbClr val="DC2626"/>
          </a:solidFill>
          <a:ln/>
        </p:spPr>
      </p:sp>
      <p:sp>
        <p:nvSpPr>
          <p:cNvPr id="21" name="Text 19"/>
          <p:cNvSpPr/>
          <p:nvPr/>
        </p:nvSpPr>
        <p:spPr>
          <a:xfrm>
            <a:off x="502920" y="5440680"/>
            <a:ext cx="8138160" cy="365760"/>
          </a:xfrm>
          <a:prstGeom prst="rect">
            <a:avLst/>
          </a:prstGeom>
          <a:noFill/>
          <a:ln/>
        </p:spPr>
        <p:txBody>
          <a:bodyPr wrap="square" rtlCol="0" anchor="t"/>
          <a:lstStyle/>
          <a:p>
            <a:pPr marL="342900" indent="-342900">
              <a:lnSpc>
                <a:spcPct val="125000"/>
              </a:lnSpc>
              <a:buSzPct val="100000"/>
              <a:buChar char="•"/>
            </a:pPr>
            <a:r>
              <a:rPr lang="en-US" sz="900" dirty="0">
                <a:solidFill>
                  <a:srgbClr val="FFFFFF"/>
                </a:solidFill>
                <a:latin typeface="Arial" pitchFamily="34" charset="0"/>
                <a:ea typeface="Arial" pitchFamily="34" charset="-122"/>
                <a:cs typeface="Arial" pitchFamily="34" charset="-120"/>
              </a:rPr>
              <a:t>HONEST: live SIPRNET ingest from DCGS-MC / TalonNET / AFATDS / TITAN / NGA requires authorized environment. Adapters are interface-ready code; live ingest is the deployment step, not a code gap.</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20617"/>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Shape 1"/>
          <p:cNvSpPr/>
          <p:nvPr/>
        </p:nvSpPr>
        <p:spPr>
          <a:xfrm>
            <a:off x="0" y="4886325"/>
            <a:ext cx="9144000" cy="257175"/>
          </a:xfrm>
          <a:prstGeom prst="rect">
            <a:avLst/>
          </a:prstGeom>
          <a:solidFill>
            <a:srgbClr val="0A1628"/>
          </a:solidFill>
          <a:ln/>
        </p:spPr>
      </p:sp>
      <p:sp>
        <p:nvSpPr>
          <p:cNvPr id="4" name="Text 2"/>
          <p:cNvSpPr/>
          <p:nvPr/>
        </p:nvSpPr>
        <p:spPr>
          <a:xfrm>
            <a:off x="274320" y="6400800"/>
            <a:ext cx="4572000" cy="274320"/>
          </a:xfrm>
          <a:prstGeom prst="rect">
            <a:avLst/>
          </a:prstGeom>
          <a:noFill/>
          <a:ln/>
        </p:spPr>
        <p:txBody>
          <a:bodyPr wrap="square" rtlCol="0" anchor="ctr"/>
          <a:lstStyle/>
          <a:p>
            <a:pPr indent="0" marL="0">
              <a:buNone/>
            </a:pPr>
            <a:r>
              <a:rPr lang="en-US" sz="700" dirty="0">
                <a:solidFill>
                  <a:srgbClr val="94A3B8"/>
                </a:solidFill>
                <a:latin typeface="Arial" pitchFamily="34" charset="0"/>
                <a:ea typeface="Arial" pitchFamily="34" charset="-122"/>
                <a:cs typeface="Arial" pitchFamily="34" charset="-120"/>
              </a:rPr>
              <a:t>UNCLASSIFIED // PRE-DECISIONAL // FOR PARTNER REVIEW</a:t>
            </a:r>
            <a:endParaRPr lang="en-US" sz="700" dirty="0"/>
          </a:p>
        </p:txBody>
      </p:sp>
      <p:sp>
        <p:nvSpPr>
          <p:cNvPr id="5" name="Text 3"/>
          <p:cNvSpPr/>
          <p:nvPr/>
        </p:nvSpPr>
        <p:spPr>
          <a:xfrm>
            <a:off x="4572000" y="6400800"/>
            <a:ext cx="4297680" cy="274320"/>
          </a:xfrm>
          <a:prstGeom prst="rect">
            <a:avLst/>
          </a:prstGeom>
          <a:noFill/>
          <a:ln/>
        </p:spPr>
        <p:txBody>
          <a:bodyPr wrap="square" rtlCol="0" anchor="ctr"/>
          <a:lstStyle/>
          <a:p>
            <a:pPr algn="r" indent="0" marL="0">
              <a:buNone/>
            </a:pPr>
            <a:r>
              <a:rPr lang="en-US" sz="700" dirty="0">
                <a:solidFill>
                  <a:srgbClr val="94A3B8"/>
                </a:solidFill>
                <a:latin typeface="Arial" pitchFamily="34" charset="0"/>
                <a:ea typeface="Arial" pitchFamily="34" charset="-122"/>
                <a:cs typeface="Arial" pitchFamily="34" charset="-120"/>
              </a:rPr>
              <a:t>ISS LLC — SDVOSB application in process  •  Capes Brief  •  29 Apr 2026</a:t>
            </a:r>
            <a:endParaRPr lang="en-US" sz="700" dirty="0"/>
          </a:p>
        </p:txBody>
      </p:sp>
      <p:sp>
        <p:nvSpPr>
          <p:cNvPr id="6" name="Shape 4"/>
          <p:cNvSpPr/>
          <p:nvPr/>
        </p:nvSpPr>
        <p:spPr>
          <a:xfrm>
            <a:off x="365760" y="228600"/>
            <a:ext cx="411480" cy="411480"/>
          </a:xfrm>
          <a:prstGeom prst="rect">
            <a:avLst>
              <a:gd name="adj" fmla="val 11111"/>
            </a:avLst>
          </a:prstGeom>
          <a:solidFill>
            <a:srgbClr val="3B82F6"/>
          </a:solidFill>
          <a:ln/>
        </p:spPr>
      </p:sp>
      <p:sp>
        <p:nvSpPr>
          <p:cNvPr id="7" name="Text 5"/>
          <p:cNvSpPr/>
          <p:nvPr/>
        </p:nvSpPr>
        <p:spPr>
          <a:xfrm>
            <a:off x="365760" y="228600"/>
            <a:ext cx="411480" cy="411480"/>
          </a:xfrm>
          <a:prstGeom prst="rect">
            <a:avLst/>
          </a:prstGeom>
          <a:noFill/>
          <a:ln/>
        </p:spPr>
        <p:txBody>
          <a:bodyPr wrap="square" rtlCol="0" anchor="ctr"/>
          <a:lstStyle/>
          <a:p>
            <a:pPr algn="ctr" indent="0" marL="0">
              <a:buNone/>
            </a:pPr>
            <a:r>
              <a:rPr lang="en-US" sz="1800" b="1" dirty="0">
                <a:solidFill>
                  <a:srgbClr val="FFFFFF"/>
                </a:solidFill>
                <a:latin typeface="Arial" pitchFamily="34" charset="0"/>
                <a:ea typeface="Arial" pitchFamily="34" charset="-122"/>
                <a:cs typeface="Arial" pitchFamily="34" charset="-120"/>
              </a:rPr>
              <a:t>9</a:t>
            </a:r>
            <a:endParaRPr lang="en-US" sz="1800" dirty="0"/>
          </a:p>
        </p:txBody>
      </p:sp>
      <p:sp>
        <p:nvSpPr>
          <p:cNvPr id="8" name="Text 6"/>
          <p:cNvSpPr/>
          <p:nvPr/>
        </p:nvSpPr>
        <p:spPr>
          <a:xfrm>
            <a:off x="914400" y="182880"/>
            <a:ext cx="7772400" cy="502920"/>
          </a:xfrm>
          <a:prstGeom prst="rect">
            <a:avLst/>
          </a:prstGeom>
          <a:noFill/>
          <a:ln/>
        </p:spPr>
        <p:txBody>
          <a:bodyPr wrap="square" rtlCol="0" anchor="ctr"/>
          <a:lstStyle/>
          <a:p>
            <a:pPr indent="0" marL="0">
              <a:buNone/>
            </a:pPr>
            <a:r>
              <a:rPr lang="en-US" sz="2000" b="1" dirty="0">
                <a:solidFill>
                  <a:srgbClr val="FFFFFF"/>
                </a:solidFill>
                <a:latin typeface="Arial" pitchFamily="34" charset="0"/>
                <a:ea typeface="Arial" pitchFamily="34" charset="-122"/>
                <a:cs typeface="Arial" pitchFamily="34" charset="-120"/>
              </a:rPr>
              <a:t>Beat 5 — The argument (where you tell me I’m wrong)</a:t>
            </a:r>
            <a:endParaRPr lang="en-US" sz="2000" dirty="0"/>
          </a:p>
        </p:txBody>
      </p:sp>
      <p:sp>
        <p:nvSpPr>
          <p:cNvPr id="9" name="Shape 7"/>
          <p:cNvSpPr/>
          <p:nvPr/>
        </p:nvSpPr>
        <p:spPr>
          <a:xfrm>
            <a:off x="365760" y="731520"/>
            <a:ext cx="8412480" cy="18288"/>
          </a:xfrm>
          <a:prstGeom prst="rect">
            <a:avLst/>
          </a:prstGeom>
          <a:solidFill>
            <a:srgbClr val="3B82F6"/>
          </a:solidFill>
          <a:ln/>
        </p:spPr>
      </p:sp>
      <p:sp>
        <p:nvSpPr>
          <p:cNvPr id="10" name="Text 8"/>
          <p:cNvSpPr/>
          <p:nvPr/>
        </p:nvSpPr>
        <p:spPr>
          <a:xfrm>
            <a:off x="365760" y="914400"/>
            <a:ext cx="8412480" cy="457200"/>
          </a:xfrm>
          <a:prstGeom prst="rect">
            <a:avLst/>
          </a:prstGeom>
          <a:noFill/>
          <a:ln/>
        </p:spPr>
        <p:txBody>
          <a:bodyPr wrap="square" rtlCol="0" anchor="ctr"/>
          <a:lstStyle/>
          <a:p>
            <a:pPr algn="ctr" indent="0" marL="0">
              <a:buNone/>
            </a:pPr>
            <a:r>
              <a:rPr lang="en-US" sz="1400" i="1" dirty="0">
                <a:solidFill>
                  <a:srgbClr val="F59E0B"/>
                </a:solidFill>
                <a:latin typeface="Arial" pitchFamily="34" charset="0"/>
                <a:ea typeface="Arial" pitchFamily="34" charset="-122"/>
                <a:cs typeface="Arial" pitchFamily="34" charset="-120"/>
              </a:rPr>
              <a:t>ATLAS does not replace TAK. It does not replace Palantir. It does not compete with Hadean.</a:t>
            </a:r>
            <a:endParaRPr lang="en-US" sz="14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365760" y="1554480"/>
          <a:ext cx="8412480" cy="914400"/>
        </p:xfrm>
        <a:graphic>
          <a:graphicData uri="http://schemas.openxmlformats.org/drawingml/2006/table">
            <a:tbl>
              <a:tblPr/>
              <a:tblGrid>
                <a:gridCol w="1828800"/>
                <a:gridCol w="3200400"/>
                <a:gridCol w="3383280"/>
              </a:tblGrid>
              <a:tr h="0">
                <a:tc>
                  <a:txBody>
                    <a:bodyPr/>
                    <a:lstStyle/>
                    <a:p>
                      <a:pPr indent="0" marL="0">
                        <a:buNone/>
                      </a:pPr>
                      <a:r>
                        <a:rPr lang="en-US" sz="1000" b="1" dirty="0">
                          <a:solidFill>
                            <a:srgbClr val="FFFFFF"/>
                          </a:solidFill>
                          <a:latin typeface="Arial" pitchFamily="34" charset="0"/>
                          <a:ea typeface="Arial" pitchFamily="34" charset="-122"/>
                          <a:cs typeface="Arial" pitchFamily="34" charset="-120"/>
                        </a:rPr>
                        <a:t>STACK</a:t>
                      </a:r>
                      <a:endParaRPr lang="en-US" sz="1000" dirty="0">
                        <a:latin typeface="Arial" charset="0"/>
                        <a:ea typeface="Arial" charset="0"/>
                        <a:cs typeface="Arial" charset="0"/>
                      </a:endParaRPr>
                    </a:p>
                  </a:txBody>
                  <a:tcPr marL="91440" marR="91440" marT="45720" marB="45720" anchor="ctr">
                    <a:lnL w="6350" cap="flat" cmpd="sng" algn="ctr">
                      <a:solidFill>
                        <a:srgbClr val="F59E0B"/>
                      </a:solidFill>
                      <a:prstDash val="solid"/>
                      <a:round/>
                      <a:headEnd type="none" w="med" len="med"/>
                      <a:tailEnd type="none" w="med" len="med"/>
                    </a:lnL>
                    <a:lnR w="6350" cap="flat" cmpd="sng" algn="ctr">
                      <a:solidFill>
                        <a:srgbClr val="F59E0B"/>
                      </a:solidFill>
                      <a:prstDash val="solid"/>
                      <a:round/>
                      <a:headEnd type="none" w="med" len="med"/>
                      <a:tailEnd type="none" w="med" len="med"/>
                    </a:lnR>
                    <a:lnT w="6350" cap="flat" cmpd="sng" algn="ctr">
                      <a:solidFill>
                        <a:srgbClr val="F59E0B"/>
                      </a:solidFill>
                      <a:prstDash val="solid"/>
                      <a:round/>
                      <a:headEnd type="none" w="med" len="med"/>
                      <a:tailEnd type="none" w="med" len="med"/>
                    </a:lnT>
                    <a:lnB w="6350" cap="flat" cmpd="sng" algn="ctr">
                      <a:solidFill>
                        <a:srgbClr val="F59E0B"/>
                      </a:solidFill>
                      <a:prstDash val="solid"/>
                      <a:round/>
                      <a:headEnd type="none" w="med" len="med"/>
                      <a:tailEnd type="none" w="med" len="med"/>
                    </a:lnB>
                    <a:solidFill>
                      <a:srgbClr val="0F2847"/>
                    </a:solidFill>
                  </a:tcPr>
                </a:tc>
                <a:tc>
                  <a:txBody>
                    <a:bodyPr/>
                    <a:lstStyle/>
                    <a:p>
                      <a:pPr indent="0" marL="0">
                        <a:buNone/>
                      </a:pPr>
                      <a:r>
                        <a:rPr lang="en-US" sz="1000" b="1" dirty="0">
                          <a:solidFill>
                            <a:srgbClr val="FFFFFF"/>
                          </a:solidFill>
                          <a:latin typeface="Arial" pitchFamily="34" charset="0"/>
                          <a:ea typeface="Arial" pitchFamily="34" charset="-122"/>
                          <a:cs typeface="Arial" pitchFamily="34" charset="-120"/>
                        </a:rPr>
                        <a:t>WHAT IT OWNS</a:t>
                      </a:r>
                      <a:endParaRPr lang="en-US" sz="1000" dirty="0">
                        <a:latin typeface="Arial" charset="0"/>
                        <a:ea typeface="Arial" charset="0"/>
                        <a:cs typeface="Arial" charset="0"/>
                      </a:endParaRPr>
                    </a:p>
                  </a:txBody>
                  <a:tcPr marL="91440" marR="91440" marT="45720" marB="45720" anchor="ctr">
                    <a:lnL w="6350" cap="flat" cmpd="sng" algn="ctr">
                      <a:solidFill>
                        <a:srgbClr val="F59E0B"/>
                      </a:solidFill>
                      <a:prstDash val="solid"/>
                      <a:round/>
                      <a:headEnd type="none" w="med" len="med"/>
                      <a:tailEnd type="none" w="med" len="med"/>
                    </a:lnL>
                    <a:lnR w="6350" cap="flat" cmpd="sng" algn="ctr">
                      <a:solidFill>
                        <a:srgbClr val="F59E0B"/>
                      </a:solidFill>
                      <a:prstDash val="solid"/>
                      <a:round/>
                      <a:headEnd type="none" w="med" len="med"/>
                      <a:tailEnd type="none" w="med" len="med"/>
                    </a:lnR>
                    <a:lnT w="6350" cap="flat" cmpd="sng" algn="ctr">
                      <a:solidFill>
                        <a:srgbClr val="F59E0B"/>
                      </a:solidFill>
                      <a:prstDash val="solid"/>
                      <a:round/>
                      <a:headEnd type="none" w="med" len="med"/>
                      <a:tailEnd type="none" w="med" len="med"/>
                    </a:lnT>
                    <a:lnB w="6350" cap="flat" cmpd="sng" algn="ctr">
                      <a:solidFill>
                        <a:srgbClr val="F59E0B"/>
                      </a:solidFill>
                      <a:prstDash val="solid"/>
                      <a:round/>
                      <a:headEnd type="none" w="med" len="med"/>
                      <a:tailEnd type="none" w="med" len="med"/>
                    </a:lnB>
                    <a:solidFill>
                      <a:srgbClr val="0F2847"/>
                    </a:solidFill>
                  </a:tcPr>
                </a:tc>
                <a:tc>
                  <a:txBody>
                    <a:bodyPr/>
                    <a:lstStyle/>
                    <a:p>
                      <a:pPr indent="0" marL="0">
                        <a:buNone/>
                      </a:pPr>
                      <a:r>
                        <a:rPr lang="en-US" sz="1000" b="1" dirty="0">
                          <a:solidFill>
                            <a:srgbClr val="FFFFFF"/>
                          </a:solidFill>
                          <a:latin typeface="Arial" pitchFamily="34" charset="0"/>
                          <a:ea typeface="Arial" pitchFamily="34" charset="-122"/>
                          <a:cs typeface="Arial" pitchFamily="34" charset="-120"/>
                        </a:rPr>
                        <a:t>WHAT ATLAS ADDS</a:t>
                      </a:r>
                      <a:endParaRPr lang="en-US" sz="1000" dirty="0">
                        <a:latin typeface="Arial" charset="0"/>
                        <a:ea typeface="Arial" charset="0"/>
                        <a:cs typeface="Arial" charset="0"/>
                      </a:endParaRPr>
                    </a:p>
                  </a:txBody>
                  <a:tcPr marL="91440" marR="91440" marT="45720" marB="45720" anchor="ctr">
                    <a:lnL w="6350" cap="flat" cmpd="sng" algn="ctr">
                      <a:solidFill>
                        <a:srgbClr val="F59E0B"/>
                      </a:solidFill>
                      <a:prstDash val="solid"/>
                      <a:round/>
                      <a:headEnd type="none" w="med" len="med"/>
                      <a:tailEnd type="none" w="med" len="med"/>
                    </a:lnL>
                    <a:lnR w="6350" cap="flat" cmpd="sng" algn="ctr">
                      <a:solidFill>
                        <a:srgbClr val="F59E0B"/>
                      </a:solidFill>
                      <a:prstDash val="solid"/>
                      <a:round/>
                      <a:headEnd type="none" w="med" len="med"/>
                      <a:tailEnd type="none" w="med" len="med"/>
                    </a:lnR>
                    <a:lnT w="6350" cap="flat" cmpd="sng" algn="ctr">
                      <a:solidFill>
                        <a:srgbClr val="F59E0B"/>
                      </a:solidFill>
                      <a:prstDash val="solid"/>
                      <a:round/>
                      <a:headEnd type="none" w="med" len="med"/>
                      <a:tailEnd type="none" w="med" len="med"/>
                    </a:lnT>
                    <a:lnB w="6350" cap="flat" cmpd="sng" algn="ctr">
                      <a:solidFill>
                        <a:srgbClr val="F59E0B"/>
                      </a:solidFill>
                      <a:prstDash val="solid"/>
                      <a:round/>
                      <a:headEnd type="none" w="med" len="med"/>
                      <a:tailEnd type="none" w="med" len="med"/>
                    </a:lnB>
                    <a:solidFill>
                      <a:srgbClr val="0F2847"/>
                    </a:solidFill>
                  </a:tcPr>
                </a:tc>
              </a:tr>
              <a:tr h="0">
                <a:tc>
                  <a:txBody>
                    <a:bodyPr/>
                    <a:lstStyle/>
                    <a:p>
                      <a:pPr indent="0" marL="0">
                        <a:buNone/>
                      </a:pPr>
                      <a:r>
                        <a:rPr lang="en-US" sz="1000" b="1" dirty="0">
                          <a:solidFill>
                            <a:srgbClr val="F59E0B"/>
                          </a:solidFill>
                          <a:latin typeface="Arial" pitchFamily="34" charset="0"/>
                          <a:ea typeface="Arial" pitchFamily="34" charset="-122"/>
                          <a:cs typeface="Arial" pitchFamily="34" charset="-120"/>
                        </a:rPr>
                        <a:t>TAK</a:t>
                      </a:r>
                      <a:endParaRPr lang="en-US" sz="1000" dirty="0">
                        <a:latin typeface="Arial" charset="0"/>
                        <a:ea typeface="Arial" charset="0"/>
                        <a:cs typeface="Arial" charset="0"/>
                      </a:endParaRPr>
                    </a:p>
                  </a:txBody>
                  <a:tcPr marL="91440" marR="91440" marT="45720" marB="45720" anchor="ctr">
                    <a:lnL w="6350" cap="flat" cmpd="sng" algn="ctr">
                      <a:solidFill>
                        <a:srgbClr val="F59E0B"/>
                      </a:solidFill>
                      <a:prstDash val="solid"/>
                      <a:round/>
                      <a:headEnd type="none" w="med" len="med"/>
                      <a:tailEnd type="none" w="med" len="med"/>
                    </a:lnL>
                    <a:lnR w="6350" cap="flat" cmpd="sng" algn="ctr">
                      <a:solidFill>
                        <a:srgbClr val="F59E0B"/>
                      </a:solidFill>
                      <a:prstDash val="solid"/>
                      <a:round/>
                      <a:headEnd type="none" w="med" len="med"/>
                      <a:tailEnd type="none" w="med" len="med"/>
                    </a:lnR>
                    <a:lnT w="6350" cap="flat" cmpd="sng" algn="ctr">
                      <a:solidFill>
                        <a:srgbClr val="F59E0B"/>
                      </a:solidFill>
                      <a:prstDash val="solid"/>
                      <a:round/>
                      <a:headEnd type="none" w="med" len="med"/>
                      <a:tailEnd type="none" w="med" len="med"/>
                    </a:lnT>
                    <a:lnB w="6350" cap="flat" cmpd="sng" algn="ctr">
                      <a:solidFill>
                        <a:srgbClr val="F59E0B"/>
                      </a:solidFill>
                      <a:prstDash val="solid"/>
                      <a:round/>
                      <a:headEnd type="none" w="med" len="med"/>
                      <a:tailEnd type="none" w="med" len="med"/>
                    </a:lnB>
                    <a:solidFill>
                      <a:srgbClr val="0F2847"/>
                    </a:solidFill>
                  </a:tcPr>
                </a:tc>
                <a:tc>
                  <a:txBody>
                    <a:bodyPr/>
                    <a:lstStyle/>
                    <a:p>
                      <a:pPr indent="0" marL="0">
                        <a:buNone/>
                      </a:pPr>
                      <a:r>
                        <a:rPr lang="en-US" sz="1000" dirty="0">
                          <a:solidFill>
                            <a:srgbClr val="CBD5E1"/>
                          </a:solidFill>
                          <a:latin typeface="Arial" pitchFamily="34" charset="0"/>
                          <a:ea typeface="Arial" pitchFamily="34" charset="-122"/>
                          <a:cs typeface="Arial" pitchFamily="34" charset="-120"/>
                        </a:rPr>
                        <a:t>Tactical situational awareness wire format. Operator-level COP and chat.</a:t>
                      </a:r>
                      <a:endParaRPr lang="en-US" sz="1000" dirty="0">
                        <a:latin typeface="Arial" charset="0"/>
                        <a:ea typeface="Arial" charset="0"/>
                        <a:cs typeface="Arial" charset="0"/>
                      </a:endParaRPr>
                    </a:p>
                  </a:txBody>
                  <a:tcPr marL="91440" marR="91440" marT="45720" marB="45720" anchor="ctr">
                    <a:lnL w="6350" cap="flat" cmpd="sng" algn="ctr">
                      <a:solidFill>
                        <a:srgbClr val="F59E0B"/>
                      </a:solidFill>
                      <a:prstDash val="solid"/>
                      <a:round/>
                      <a:headEnd type="none" w="med" len="med"/>
                      <a:tailEnd type="none" w="med" len="med"/>
                    </a:lnL>
                    <a:lnR w="6350" cap="flat" cmpd="sng" algn="ctr">
                      <a:solidFill>
                        <a:srgbClr val="F59E0B"/>
                      </a:solidFill>
                      <a:prstDash val="solid"/>
                      <a:round/>
                      <a:headEnd type="none" w="med" len="med"/>
                      <a:tailEnd type="none" w="med" len="med"/>
                    </a:lnR>
                    <a:lnT w="6350" cap="flat" cmpd="sng" algn="ctr">
                      <a:solidFill>
                        <a:srgbClr val="F59E0B"/>
                      </a:solidFill>
                      <a:prstDash val="solid"/>
                      <a:round/>
                      <a:headEnd type="none" w="med" len="med"/>
                      <a:tailEnd type="none" w="med" len="med"/>
                    </a:lnT>
                    <a:lnB w="6350" cap="flat" cmpd="sng" algn="ctr">
                      <a:solidFill>
                        <a:srgbClr val="F59E0B"/>
                      </a:solidFill>
                      <a:prstDash val="solid"/>
                      <a:round/>
                      <a:headEnd type="none" w="med" len="med"/>
                      <a:tailEnd type="none" w="med" len="med"/>
                    </a:lnB>
                    <a:solidFill>
                      <a:srgbClr val="0F2847"/>
                    </a:solidFill>
                  </a:tcPr>
                </a:tc>
                <a:tc>
                  <a:txBody>
                    <a:bodyPr/>
                    <a:lstStyle/>
                    <a:p>
                      <a:pPr indent="0" marL="0">
                        <a:buNone/>
                      </a:pPr>
                      <a:r>
                        <a:rPr lang="en-US" sz="1000" dirty="0">
                          <a:solidFill>
                            <a:srgbClr val="CBD5E1"/>
                          </a:solidFill>
                          <a:latin typeface="Arial" pitchFamily="34" charset="0"/>
                          <a:ea typeface="Arial" pitchFamily="34" charset="-122"/>
                          <a:cs typeface="Arial" pitchFamily="34" charset="-120"/>
                        </a:rPr>
                        <a:t>ATLAS is a NODE on your TAK network. Pushes CoT, exports tracks, ingests Data Packages. Same wire format.</a:t>
                      </a:r>
                      <a:endParaRPr lang="en-US" sz="1000" dirty="0">
                        <a:latin typeface="Arial" charset="0"/>
                        <a:ea typeface="Arial" charset="0"/>
                        <a:cs typeface="Arial" charset="0"/>
                      </a:endParaRPr>
                    </a:p>
                  </a:txBody>
                  <a:tcPr marL="91440" marR="91440" marT="45720" marB="45720" anchor="ctr">
                    <a:lnL w="6350" cap="flat" cmpd="sng" algn="ctr">
                      <a:solidFill>
                        <a:srgbClr val="F59E0B"/>
                      </a:solidFill>
                      <a:prstDash val="solid"/>
                      <a:round/>
                      <a:headEnd type="none" w="med" len="med"/>
                      <a:tailEnd type="none" w="med" len="med"/>
                    </a:lnL>
                    <a:lnR w="6350" cap="flat" cmpd="sng" algn="ctr">
                      <a:solidFill>
                        <a:srgbClr val="F59E0B"/>
                      </a:solidFill>
                      <a:prstDash val="solid"/>
                      <a:round/>
                      <a:headEnd type="none" w="med" len="med"/>
                      <a:tailEnd type="none" w="med" len="med"/>
                    </a:lnR>
                    <a:lnT w="6350" cap="flat" cmpd="sng" algn="ctr">
                      <a:solidFill>
                        <a:srgbClr val="F59E0B"/>
                      </a:solidFill>
                      <a:prstDash val="solid"/>
                      <a:round/>
                      <a:headEnd type="none" w="med" len="med"/>
                      <a:tailEnd type="none" w="med" len="med"/>
                    </a:lnT>
                    <a:lnB w="6350" cap="flat" cmpd="sng" algn="ctr">
                      <a:solidFill>
                        <a:srgbClr val="F59E0B"/>
                      </a:solidFill>
                      <a:prstDash val="solid"/>
                      <a:round/>
                      <a:headEnd type="none" w="med" len="med"/>
                      <a:tailEnd type="none" w="med" len="med"/>
                    </a:lnB>
                    <a:solidFill>
                      <a:srgbClr val="0F2847"/>
                    </a:solidFill>
                  </a:tcPr>
                </a:tc>
              </a:tr>
              <a:tr h="0">
                <a:tc>
                  <a:txBody>
                    <a:bodyPr/>
                    <a:lstStyle/>
                    <a:p>
                      <a:pPr indent="0" marL="0">
                        <a:buNone/>
                      </a:pPr>
                      <a:r>
                        <a:rPr lang="en-US" sz="1000" b="1" dirty="0">
                          <a:solidFill>
                            <a:srgbClr val="F59E0B"/>
                          </a:solidFill>
                          <a:latin typeface="Arial" pitchFamily="34" charset="0"/>
                          <a:ea typeface="Arial" pitchFamily="34" charset="-122"/>
                          <a:cs typeface="Arial" pitchFamily="34" charset="-120"/>
                        </a:rPr>
                        <a:t>Palantir Foundry / Gotham</a:t>
                      </a:r>
                      <a:endParaRPr lang="en-US" sz="1000" dirty="0">
                        <a:latin typeface="Arial" charset="0"/>
                        <a:ea typeface="Arial" charset="0"/>
                        <a:cs typeface="Arial" charset="0"/>
                      </a:endParaRPr>
                    </a:p>
                  </a:txBody>
                  <a:tcPr marL="91440" marR="91440" marT="45720" marB="45720" anchor="ctr">
                    <a:lnL w="6350" cap="flat" cmpd="sng" algn="ctr">
                      <a:solidFill>
                        <a:srgbClr val="F59E0B"/>
                      </a:solidFill>
                      <a:prstDash val="solid"/>
                      <a:round/>
                      <a:headEnd type="none" w="med" len="med"/>
                      <a:tailEnd type="none" w="med" len="med"/>
                    </a:lnL>
                    <a:lnR w="6350" cap="flat" cmpd="sng" algn="ctr">
                      <a:solidFill>
                        <a:srgbClr val="F59E0B"/>
                      </a:solidFill>
                      <a:prstDash val="solid"/>
                      <a:round/>
                      <a:headEnd type="none" w="med" len="med"/>
                      <a:tailEnd type="none" w="med" len="med"/>
                    </a:lnR>
                    <a:lnT w="6350" cap="flat" cmpd="sng" algn="ctr">
                      <a:solidFill>
                        <a:srgbClr val="F59E0B"/>
                      </a:solidFill>
                      <a:prstDash val="solid"/>
                      <a:round/>
                      <a:headEnd type="none" w="med" len="med"/>
                      <a:tailEnd type="none" w="med" len="med"/>
                    </a:lnT>
                    <a:lnB w="6350" cap="flat" cmpd="sng" algn="ctr">
                      <a:solidFill>
                        <a:srgbClr val="F59E0B"/>
                      </a:solidFill>
                      <a:prstDash val="solid"/>
                      <a:round/>
                      <a:headEnd type="none" w="med" len="med"/>
                      <a:tailEnd type="none" w="med" len="med"/>
                    </a:lnB>
                    <a:solidFill>
                      <a:srgbClr val="0F2847"/>
                    </a:solidFill>
                  </a:tcPr>
                </a:tc>
                <a:tc>
                  <a:txBody>
                    <a:bodyPr/>
                    <a:lstStyle/>
                    <a:p>
                      <a:pPr indent="0" marL="0">
                        <a:buNone/>
                      </a:pPr>
                      <a:r>
                        <a:rPr lang="en-US" sz="1000" dirty="0">
                          <a:solidFill>
                            <a:srgbClr val="CBD5E1"/>
                          </a:solidFill>
                          <a:latin typeface="Arial" pitchFamily="34" charset="0"/>
                          <a:ea typeface="Arial" pitchFamily="34" charset="-122"/>
                          <a:cs typeface="Arial" pitchFamily="34" charset="-120"/>
                        </a:rPr>
                        <a:t>Petabyte enterprise data lake. Ontology. ML pipelines. Analyst-staff workflow.</a:t>
                      </a:r>
                      <a:endParaRPr lang="en-US" sz="1000" dirty="0">
                        <a:latin typeface="Arial" charset="0"/>
                        <a:ea typeface="Arial" charset="0"/>
                        <a:cs typeface="Arial" charset="0"/>
                      </a:endParaRPr>
                    </a:p>
                  </a:txBody>
                  <a:tcPr marL="91440" marR="91440" marT="45720" marB="45720" anchor="ctr">
                    <a:lnL w="6350" cap="flat" cmpd="sng" algn="ctr">
                      <a:solidFill>
                        <a:srgbClr val="F59E0B"/>
                      </a:solidFill>
                      <a:prstDash val="solid"/>
                      <a:round/>
                      <a:headEnd type="none" w="med" len="med"/>
                      <a:tailEnd type="none" w="med" len="med"/>
                    </a:lnL>
                    <a:lnR w="6350" cap="flat" cmpd="sng" algn="ctr">
                      <a:solidFill>
                        <a:srgbClr val="F59E0B"/>
                      </a:solidFill>
                      <a:prstDash val="solid"/>
                      <a:round/>
                      <a:headEnd type="none" w="med" len="med"/>
                      <a:tailEnd type="none" w="med" len="med"/>
                    </a:lnR>
                    <a:lnT w="6350" cap="flat" cmpd="sng" algn="ctr">
                      <a:solidFill>
                        <a:srgbClr val="F59E0B"/>
                      </a:solidFill>
                      <a:prstDash val="solid"/>
                      <a:round/>
                      <a:headEnd type="none" w="med" len="med"/>
                      <a:tailEnd type="none" w="med" len="med"/>
                    </a:lnT>
                    <a:lnB w="6350" cap="flat" cmpd="sng" algn="ctr">
                      <a:solidFill>
                        <a:srgbClr val="F59E0B"/>
                      </a:solidFill>
                      <a:prstDash val="solid"/>
                      <a:round/>
                      <a:headEnd type="none" w="med" len="med"/>
                      <a:tailEnd type="none" w="med" len="med"/>
                    </a:lnB>
                    <a:solidFill>
                      <a:srgbClr val="0F2847"/>
                    </a:solidFill>
                  </a:tcPr>
                </a:tc>
                <a:tc>
                  <a:txBody>
                    <a:bodyPr/>
                    <a:lstStyle/>
                    <a:p>
                      <a:pPr indent="0" marL="0">
                        <a:buNone/>
                      </a:pPr>
                      <a:r>
                        <a:rPr lang="en-US" sz="1000" dirty="0">
                          <a:solidFill>
                            <a:srgbClr val="CBD5E1"/>
                          </a:solidFill>
                          <a:latin typeface="Arial" pitchFamily="34" charset="0"/>
                          <a:ea typeface="Arial" pitchFamily="34" charset="-122"/>
                          <a:cs typeface="Arial" pitchFamily="34" charset="-120"/>
                        </a:rPr>
                        <a:t>ATLAS feeds Foundry from the edge via USEIF. SOF in DDIL on a tablet can’t reach Foundry. ATLAS runs there.</a:t>
                      </a:r>
                      <a:endParaRPr lang="en-US" sz="1000" dirty="0">
                        <a:latin typeface="Arial" charset="0"/>
                        <a:ea typeface="Arial" charset="0"/>
                        <a:cs typeface="Arial" charset="0"/>
                      </a:endParaRPr>
                    </a:p>
                  </a:txBody>
                  <a:tcPr marL="91440" marR="91440" marT="45720" marB="45720" anchor="ctr">
                    <a:lnL w="6350" cap="flat" cmpd="sng" algn="ctr">
                      <a:solidFill>
                        <a:srgbClr val="F59E0B"/>
                      </a:solidFill>
                      <a:prstDash val="solid"/>
                      <a:round/>
                      <a:headEnd type="none" w="med" len="med"/>
                      <a:tailEnd type="none" w="med" len="med"/>
                    </a:lnL>
                    <a:lnR w="6350" cap="flat" cmpd="sng" algn="ctr">
                      <a:solidFill>
                        <a:srgbClr val="F59E0B"/>
                      </a:solidFill>
                      <a:prstDash val="solid"/>
                      <a:round/>
                      <a:headEnd type="none" w="med" len="med"/>
                      <a:tailEnd type="none" w="med" len="med"/>
                    </a:lnR>
                    <a:lnT w="6350" cap="flat" cmpd="sng" algn="ctr">
                      <a:solidFill>
                        <a:srgbClr val="F59E0B"/>
                      </a:solidFill>
                      <a:prstDash val="solid"/>
                      <a:round/>
                      <a:headEnd type="none" w="med" len="med"/>
                      <a:tailEnd type="none" w="med" len="med"/>
                    </a:lnT>
                    <a:lnB w="6350" cap="flat" cmpd="sng" algn="ctr">
                      <a:solidFill>
                        <a:srgbClr val="F59E0B"/>
                      </a:solidFill>
                      <a:prstDash val="solid"/>
                      <a:round/>
                      <a:headEnd type="none" w="med" len="med"/>
                      <a:tailEnd type="none" w="med" len="med"/>
                    </a:lnB>
                    <a:solidFill>
                      <a:srgbClr val="0F2847"/>
                    </a:solidFill>
                  </a:tcPr>
                </a:tc>
              </a:tr>
              <a:tr h="0">
                <a:tc>
                  <a:txBody>
                    <a:bodyPr/>
                    <a:lstStyle/>
                    <a:p>
                      <a:pPr indent="0" marL="0">
                        <a:buNone/>
                      </a:pPr>
                      <a:r>
                        <a:rPr lang="en-US" sz="1000" b="1" dirty="0">
                          <a:solidFill>
                            <a:srgbClr val="F59E0B"/>
                          </a:solidFill>
                          <a:latin typeface="Arial" pitchFamily="34" charset="0"/>
                          <a:ea typeface="Arial" pitchFamily="34" charset="-122"/>
                          <a:cs typeface="Arial" pitchFamily="34" charset="-120"/>
                        </a:rPr>
                        <a:t>Hadean</a:t>
                      </a:r>
                      <a:endParaRPr lang="en-US" sz="1000" dirty="0">
                        <a:latin typeface="Arial" charset="0"/>
                        <a:ea typeface="Arial" charset="0"/>
                        <a:cs typeface="Arial" charset="0"/>
                      </a:endParaRPr>
                    </a:p>
                  </a:txBody>
                  <a:tcPr marL="91440" marR="91440" marT="45720" marB="45720" anchor="ctr">
                    <a:lnL w="6350" cap="flat" cmpd="sng" algn="ctr">
                      <a:solidFill>
                        <a:srgbClr val="F59E0B"/>
                      </a:solidFill>
                      <a:prstDash val="solid"/>
                      <a:round/>
                      <a:headEnd type="none" w="med" len="med"/>
                      <a:tailEnd type="none" w="med" len="med"/>
                    </a:lnL>
                    <a:lnR w="6350" cap="flat" cmpd="sng" algn="ctr">
                      <a:solidFill>
                        <a:srgbClr val="F59E0B"/>
                      </a:solidFill>
                      <a:prstDash val="solid"/>
                      <a:round/>
                      <a:headEnd type="none" w="med" len="med"/>
                      <a:tailEnd type="none" w="med" len="med"/>
                    </a:lnR>
                    <a:lnT w="6350" cap="flat" cmpd="sng" algn="ctr">
                      <a:solidFill>
                        <a:srgbClr val="F59E0B"/>
                      </a:solidFill>
                      <a:prstDash val="solid"/>
                      <a:round/>
                      <a:headEnd type="none" w="med" len="med"/>
                      <a:tailEnd type="none" w="med" len="med"/>
                    </a:lnT>
                    <a:lnB w="6350" cap="flat" cmpd="sng" algn="ctr">
                      <a:solidFill>
                        <a:srgbClr val="F59E0B"/>
                      </a:solidFill>
                      <a:prstDash val="solid"/>
                      <a:round/>
                      <a:headEnd type="none" w="med" len="med"/>
                      <a:tailEnd type="none" w="med" len="med"/>
                    </a:lnB>
                    <a:solidFill>
                      <a:srgbClr val="0F2847"/>
                    </a:solidFill>
                  </a:tcPr>
                </a:tc>
                <a:tc>
                  <a:txBody>
                    <a:bodyPr/>
                    <a:lstStyle/>
                    <a:p>
                      <a:pPr indent="0" marL="0">
                        <a:buNone/>
                      </a:pPr>
                      <a:r>
                        <a:rPr lang="en-US" sz="1000" dirty="0">
                          <a:solidFill>
                            <a:srgbClr val="CBD5E1"/>
                          </a:solidFill>
                          <a:latin typeface="Arial" pitchFamily="34" charset="0"/>
                          <a:ea typeface="Arial" pitchFamily="34" charset="-122"/>
                          <a:cs typeface="Arial" pitchFamily="34" charset="-120"/>
                        </a:rPr>
                        <a:t>Massive-scale synthetic environments. Wargaming. Mission rehearsal. Population sim. Partnered with Palantir for UK MoD (£20M).</a:t>
                      </a:r>
                      <a:endParaRPr lang="en-US" sz="1000" dirty="0">
                        <a:latin typeface="Arial" charset="0"/>
                        <a:ea typeface="Arial" charset="0"/>
                        <a:cs typeface="Arial" charset="0"/>
                      </a:endParaRPr>
                    </a:p>
                  </a:txBody>
                  <a:tcPr marL="91440" marR="91440" marT="45720" marB="45720" anchor="ctr">
                    <a:lnL w="6350" cap="flat" cmpd="sng" algn="ctr">
                      <a:solidFill>
                        <a:srgbClr val="F59E0B"/>
                      </a:solidFill>
                      <a:prstDash val="solid"/>
                      <a:round/>
                      <a:headEnd type="none" w="med" len="med"/>
                      <a:tailEnd type="none" w="med" len="med"/>
                    </a:lnL>
                    <a:lnR w="6350" cap="flat" cmpd="sng" algn="ctr">
                      <a:solidFill>
                        <a:srgbClr val="F59E0B"/>
                      </a:solidFill>
                      <a:prstDash val="solid"/>
                      <a:round/>
                      <a:headEnd type="none" w="med" len="med"/>
                      <a:tailEnd type="none" w="med" len="med"/>
                    </a:lnR>
                    <a:lnT w="6350" cap="flat" cmpd="sng" algn="ctr">
                      <a:solidFill>
                        <a:srgbClr val="F59E0B"/>
                      </a:solidFill>
                      <a:prstDash val="solid"/>
                      <a:round/>
                      <a:headEnd type="none" w="med" len="med"/>
                      <a:tailEnd type="none" w="med" len="med"/>
                    </a:lnT>
                    <a:lnB w="6350" cap="flat" cmpd="sng" algn="ctr">
                      <a:solidFill>
                        <a:srgbClr val="F59E0B"/>
                      </a:solidFill>
                      <a:prstDash val="solid"/>
                      <a:round/>
                      <a:headEnd type="none" w="med" len="med"/>
                      <a:tailEnd type="none" w="med" len="med"/>
                    </a:lnB>
                    <a:solidFill>
                      <a:srgbClr val="0F2847"/>
                    </a:solidFill>
                  </a:tcPr>
                </a:tc>
                <a:tc>
                  <a:txBody>
                    <a:bodyPr/>
                    <a:lstStyle/>
                    <a:p>
                      <a:pPr indent="0" marL="0">
                        <a:buNone/>
                      </a:pPr>
                      <a:r>
                        <a:rPr lang="en-US" sz="1000" dirty="0">
                          <a:solidFill>
                            <a:srgbClr val="F59E0B"/>
                          </a:solidFill>
                          <a:latin typeface="Arial" pitchFamily="34" charset="0"/>
                          <a:ea typeface="Arial" pitchFamily="34" charset="-122"/>
                          <a:cs typeface="Arial" pitchFamily="34" charset="-120"/>
                        </a:rPr>
                        <a:t>ATLAS is the edge execution layer underneath. Hadean for the planning cycle, ATLAS for the execution cycle. Complementary.</a:t>
                      </a:r>
                      <a:endParaRPr lang="en-US" sz="1000" dirty="0">
                        <a:latin typeface="Arial" charset="0"/>
                        <a:ea typeface="Arial" charset="0"/>
                        <a:cs typeface="Arial" charset="0"/>
                      </a:endParaRPr>
                    </a:p>
                  </a:txBody>
                  <a:tcPr marL="91440" marR="91440" marT="45720" marB="45720" anchor="ctr">
                    <a:lnL w="6350" cap="flat" cmpd="sng" algn="ctr">
                      <a:solidFill>
                        <a:srgbClr val="F59E0B"/>
                      </a:solidFill>
                      <a:prstDash val="solid"/>
                      <a:round/>
                      <a:headEnd type="none" w="med" len="med"/>
                      <a:tailEnd type="none" w="med" len="med"/>
                    </a:lnL>
                    <a:lnR w="6350" cap="flat" cmpd="sng" algn="ctr">
                      <a:solidFill>
                        <a:srgbClr val="F59E0B"/>
                      </a:solidFill>
                      <a:prstDash val="solid"/>
                      <a:round/>
                      <a:headEnd type="none" w="med" len="med"/>
                      <a:tailEnd type="none" w="med" len="med"/>
                    </a:lnR>
                    <a:lnT w="6350" cap="flat" cmpd="sng" algn="ctr">
                      <a:solidFill>
                        <a:srgbClr val="F59E0B"/>
                      </a:solidFill>
                      <a:prstDash val="solid"/>
                      <a:round/>
                      <a:headEnd type="none" w="med" len="med"/>
                      <a:tailEnd type="none" w="med" len="med"/>
                    </a:lnT>
                    <a:lnB w="6350" cap="flat" cmpd="sng" algn="ctr">
                      <a:solidFill>
                        <a:srgbClr val="F59E0B"/>
                      </a:solidFill>
                      <a:prstDash val="solid"/>
                      <a:round/>
                      <a:headEnd type="none" w="med" len="med"/>
                      <a:tailEnd type="none" w="med" len="med"/>
                    </a:lnB>
                    <a:solidFill>
                      <a:srgbClr val="0F2847"/>
                    </a:solidFill>
                  </a:tcPr>
                </a:tc>
              </a:tr>
            </a:tbl>
          </a:graphicData>
        </a:graphic>
      </p:graphicFrame>
      <p:sp>
        <p:nvSpPr>
          <p:cNvPr id="12" name="Shape 9"/>
          <p:cNvSpPr/>
          <p:nvPr/>
        </p:nvSpPr>
        <p:spPr>
          <a:xfrm>
            <a:off x="365760" y="5074920"/>
            <a:ext cx="8412480" cy="914400"/>
          </a:xfrm>
          <a:prstGeom prst="rect">
            <a:avLst>
              <a:gd name="adj" fmla="val 8000"/>
            </a:avLst>
          </a:prstGeom>
          <a:solidFill>
            <a:srgbClr val="0F2847"/>
          </a:solidFill>
          <a:ln/>
        </p:spPr>
      </p:sp>
      <p:sp>
        <p:nvSpPr>
          <p:cNvPr id="13" name="Text 10"/>
          <p:cNvSpPr/>
          <p:nvPr/>
        </p:nvSpPr>
        <p:spPr>
          <a:xfrm>
            <a:off x="502920" y="5148072"/>
            <a:ext cx="8138160" cy="274320"/>
          </a:xfrm>
          <a:prstGeom prst="rect">
            <a:avLst/>
          </a:prstGeom>
          <a:noFill/>
          <a:ln/>
        </p:spPr>
        <p:txBody>
          <a:bodyPr wrap="square" rtlCol="0" anchor="ctr"/>
          <a:lstStyle/>
          <a:p>
            <a:pPr indent="0" marL="0">
              <a:buNone/>
            </a:pPr>
            <a:r>
              <a:rPr lang="en-US" sz="1100" b="1" dirty="0">
                <a:solidFill>
                  <a:srgbClr val="F59E0B"/>
                </a:solidFill>
                <a:latin typeface="Arial" pitchFamily="34" charset="0"/>
                <a:ea typeface="Arial" pitchFamily="34" charset="-122"/>
                <a:cs typeface="Arial" pitchFamily="34" charset="-120"/>
              </a:rPr>
              <a:t>THE QUESTION FOR THE ROOM</a:t>
            </a:r>
            <a:endParaRPr lang="en-US" sz="1100" dirty="0"/>
          </a:p>
        </p:txBody>
      </p:sp>
      <p:sp>
        <p:nvSpPr>
          <p:cNvPr id="14" name="Text 11"/>
          <p:cNvSpPr/>
          <p:nvPr/>
        </p:nvSpPr>
        <p:spPr>
          <a:xfrm>
            <a:off x="502920" y="5440680"/>
            <a:ext cx="8138160" cy="457200"/>
          </a:xfrm>
          <a:prstGeom prst="rect">
            <a:avLst/>
          </a:prstGeom>
          <a:noFill/>
          <a:ln/>
        </p:spPr>
        <p:txBody>
          <a:bodyPr wrap="square" rtlCol="0" anchor="t"/>
          <a:lstStyle/>
          <a:p>
            <a:pPr marL="342900" indent="-342900">
              <a:lnSpc>
                <a:spcPct val="125000"/>
              </a:lnSpc>
              <a:buSzPct val="100000"/>
              <a:buChar char="•"/>
            </a:pPr>
            <a:r>
              <a:rPr lang="en-US" sz="1200" dirty="0">
                <a:solidFill>
                  <a:srgbClr val="FFFFFF"/>
                </a:solidFill>
                <a:latin typeface="Arial" pitchFamily="34" charset="0"/>
                <a:ea typeface="Arial" pitchFamily="34" charset="-122"/>
                <a:cs typeface="Arial" pitchFamily="34" charset="-120"/>
              </a:rPr>
              <a:t>Tell me what's missing.</a:t>
            </a:r>
            <a:endParaRPr lang="en-US" sz="1000" dirty="0"/>
          </a:p>
          <a:p>
            <a:pPr marL="342900" indent="-342900">
              <a:lnSpc>
                <a:spcPct val="125000"/>
              </a:lnSpc>
              <a:buSzPct val="100000"/>
              <a:buChar char="•"/>
            </a:pPr>
            <a:r>
              <a:rPr lang="en-US" sz="1100" dirty="0">
                <a:solidFill>
                  <a:srgbClr val="CBD5E1"/>
                </a:solidFill>
                <a:latin typeface="Arial" pitchFamily="34" charset="0"/>
                <a:ea typeface="Arial" pitchFamily="34" charset="-122"/>
                <a:cs typeface="Arial" pitchFamily="34" charset="-120"/>
              </a:rPr>
              <a:t>What would you want to test against your stack?</a:t>
            </a:r>
            <a:endParaRPr lang="en-US" sz="1000" dirty="0"/>
          </a:p>
          <a:p>
            <a:pPr marL="342900" indent="-342900">
              <a:lnSpc>
                <a:spcPct val="125000"/>
              </a:lnSpc>
              <a:buSzPct val="100000"/>
              <a:buChar char="•"/>
            </a:pPr>
            <a:r>
              <a:rPr lang="en-US" sz="1100" dirty="0">
                <a:solidFill>
                  <a:srgbClr val="CBD5E1"/>
                </a:solidFill>
                <a:latin typeface="Arial" pitchFamily="34" charset="0"/>
                <a:ea typeface="Arial" pitchFamily="34" charset="-122"/>
                <a:cs typeface="Arial" pitchFamily="34" charset="-120"/>
              </a:rPr>
              <a:t>What integration question would you want answered before you'd hand this to one of your operators?</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Integrated Services and Solutions LLC (ISS)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SHIELD/ATLAS — Capes Brief — 29 Apr 2026</dc:title>
  <dc:subject>Capabilities brief for Greg Funk's Teams room — TAK / Palantir power-user audience. Edge execution layer underneath the synthetic-environment / wargaming layer.</dc:subject>
  <dc:creator>Dr. Terry Flood — Integrated Services and Solutions LLC (ISS) — SDVOSB application in process</dc:creator>
  <cp:lastModifiedBy>Dr. Terry Flood — Integrated Services and Solutions LLC (ISS) — SDVOSB application in process</cp:lastModifiedBy>
  <cp:revision>1</cp:revision>
  <dcterms:created xsi:type="dcterms:W3CDTF">2026-04-27T20:25:09Z</dcterms:created>
  <dcterms:modified xsi:type="dcterms:W3CDTF">2026-04-27T20:25:09Z</dcterms:modified>
</cp:coreProperties>
</file>