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206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371975"/>
            <a:ext cx="9144000" cy="771525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09728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SOLDIER IS A SENSOR™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457200" y="19202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$30 counter-drone revolution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457200" y="2651760"/>
            <a:ext cx="1828800" cy="18288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29260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Dr. Terry Flood | Integrated Security Solutions (ISS) | SDVOSB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57200" y="32918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secureassure.app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" y="54864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Pitch by Deel — Presented by J.P. Morgan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206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743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PROBLEM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57200" y="9144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U.S. just awarded $20 BILLION for counter-drone defense.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57200" y="1463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Those systems cost $15-25 MILLION each and protect ONE site.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457200" y="2103120"/>
            <a:ext cx="7772400" cy="18288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2377440"/>
            <a:ext cx="8229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60000"/>
              </a:lnSpc>
              <a:buNone/>
            </a:pPr>
            <a:r>
              <a:rPr lang="en-US" sz="16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$500 FPV drone </a:t>
            </a:r>
            <a:pPr indent="0" marL="0">
              <a:lnSpc>
                <a:spcPct val="160000"/>
              </a:lnSpc>
              <a:buNone/>
            </a:pPr>
            <a:r>
              <a:rPr lang="en-US" sz="16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destroys a </a:t>
            </a:r>
            <a:pPr indent="0" marL="0">
              <a:lnSpc>
                <a:spcPct val="160000"/>
              </a:lnSpc>
              <a:buNone/>
            </a:pPr>
            <a:r>
              <a:rPr lang="en-US" sz="16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$6.2M Bradley Fighting Vehicle.
</a:t>
            </a:r>
            <a:pPr indent="0" marL="0">
              <a:lnSpc>
                <a:spcPct val="160000"/>
              </a:lnSpc>
              <a:buNone/>
            </a:pPr>
            <a:r>
              <a:rPr lang="en-US" sz="16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$100,000 Coyote interceptor </a:t>
            </a:r>
            <a:pPr indent="0" marL="0">
              <a:lnSpc>
                <a:spcPct val="160000"/>
              </a:lnSpc>
              <a:buNone/>
            </a:pPr>
            <a:r>
              <a:rPr lang="en-US" sz="16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 </a:t>
            </a:r>
            <a:pPr indent="0" marL="0">
              <a:lnSpc>
                <a:spcPct val="160000"/>
              </a:lnSpc>
              <a:buNone/>
            </a:pPr>
            <a:r>
              <a:rPr lang="en-US" sz="16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gone after one use.
</a:t>
            </a:r>
            <a:pPr indent="0" marL="0">
              <a:lnSpc>
                <a:spcPct val="160000"/>
              </a:lnSpc>
              <a:buNone/>
            </a:pPr>
            <a:r>
              <a:rPr lang="en-US" sz="16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squad leader who SEES the drone has </a:t>
            </a:r>
            <a:pPr indent="0" marL="0">
              <a:lnSpc>
                <a:spcPct val="160000"/>
              </a:lnSpc>
              <a:buNone/>
            </a:pPr>
            <a:r>
              <a:rPr lang="en-US" sz="16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ZERO way to feed it into the kill chain.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457200" y="45720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00" i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squad, every convoy, every FOB, every helicopter needs protection.</a:t>
            </a:r>
            <a:endParaRPr lang="en-US" sz="14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400" i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Nobody can afford it at these prices.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206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743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SOLUTION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57200" y="9144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$30 SDR dongle + smartphone = C-UAS sensor node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457200" y="1554480"/>
            <a:ext cx="3657600" cy="2926080"/>
          </a:xfrm>
          <a:prstGeom prst="rect">
            <a:avLst>
              <a:gd name="adj" fmla="val 3125"/>
            </a:avLst>
          </a:prstGeom>
          <a:solidFill>
            <a:srgbClr val="0F2847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164592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it does: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40080" y="2011680"/>
            <a:ext cx="32004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Detects </a:t>
            </a:r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VLOS, EVLOS, and BVLOS threats
</a:t>
            </a:r>
            <a:pPr indent="0" marL="0">
              <a:lnSpc>
                <a:spcPct val="15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Decodes </a:t>
            </a:r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MAVLink/ELRS/DJI protocols in real time
</a:t>
            </a:r>
            <a:pPr indent="0" marL="0">
              <a:lnSpc>
                <a:spcPct val="15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Classifies </a:t>
            </a:r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against 8+ platforms in &lt; 2 sec
</a:t>
            </a:r>
            <a:pPr indent="0" marL="0">
              <a:lnSpc>
                <a:spcPct val="15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Triangulates </a:t>
            </a:r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drone AND operator position
</a:t>
            </a:r>
            <a:pPr indent="0" marL="0">
              <a:lnSpc>
                <a:spcPct val="150000"/>
              </a:lnSpc>
              <a:buNone/>
            </a:pPr>
            <a:r>
              <a:rPr lang="en-US" sz="13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Jams </a:t>
            </a:r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ONLY hostile frequencies
</a:t>
            </a:r>
            <a:pPr indent="0" marL="0">
              <a:lnSpc>
                <a:spcPct val="150000"/>
              </a:lnSpc>
              <a:buNone/>
            </a:pPr>
            <a:r>
              <a:rPr lang="en-US" sz="13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radios keep working.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572000" y="1554480"/>
            <a:ext cx="4114800" cy="2926080"/>
          </a:xfrm>
          <a:prstGeom prst="rect">
            <a:avLst>
              <a:gd name="adj" fmla="val 3125"/>
            </a:avLst>
          </a:prstGeom>
          <a:solidFill>
            <a:srgbClr val="0F2847"/>
          </a:solidFill>
          <a:ln/>
        </p:spPr>
      </p:sp>
      <p:sp>
        <p:nvSpPr>
          <p:cNvPr id="10" name="Text 8"/>
          <p:cNvSpPr/>
          <p:nvPr/>
        </p:nvSpPr>
        <p:spPr>
          <a:xfrm>
            <a:off x="4754880" y="164592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math: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754880" y="2011680"/>
            <a:ext cx="36576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LIDS: $15-25M </a:t>
            </a:r>
            <a:pPr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 site
</a:t>
            </a:r>
            <a:pPr indent="0" marL="0">
              <a:lnSpc>
                <a:spcPct val="140000"/>
              </a:lnSpc>
              <a:buNone/>
            </a:pPr>
            <a:r>
              <a:rPr lang="en-US" sz="16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Coyote: $100K </a:t>
            </a:r>
            <a:pPr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 shot (gone)
</a:t>
            </a:r>
            <a:pPr indent="0" marL="0">
              <a:lnSpc>
                <a:spcPct val="140000"/>
              </a:lnSpc>
              <a:buNone/>
            </a:pPr>
            <a:r>
              <a:rPr lang="en-US" sz="16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ESMS: $115 </a:t>
            </a:r>
            <a:pPr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 node (keeps working)
</a:t>
            </a:r>
            <a:pPr indent="0" marL="0">
              <a:lnSpc>
                <a:spcPct val="140000"/>
              </a:lnSpc>
              <a:buNone/>
            </a:pPr>
            <a:r>
              <a:rPr lang="en-US" sz="18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battalion: $15,000
</a:t>
            </a:r>
            <a:pPr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 than ONE Coyote round.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206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743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BVLOS MESH — NOT A FIXED SITE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57200" y="8229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nodes create persistent BVLOS coverage. Protocol-level detection. Operator geolocation.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57200" y="1280160"/>
            <a:ext cx="3931920" cy="1371600"/>
          </a:xfrm>
          <a:prstGeom prst="rect">
            <a:avLst>
              <a:gd name="adj" fmla="val 6667"/>
            </a:avLst>
          </a:prstGeom>
          <a:solidFill>
            <a:srgbClr val="0F2847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13716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INDUSTRY APPROACH (FIXED SITE)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640080" y="1691640"/>
            <a:ext cx="35661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antenna array, 1 location
</a:t>
            </a:r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RF energy detection only
</a:t>
            </a:r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Repels drone — operator sends another
</a:t>
            </a:r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kill chain integration
</a:t>
            </a:r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VLOS coverage only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754880" y="1280160"/>
            <a:ext cx="3931920" cy="1371600"/>
          </a:xfrm>
          <a:prstGeom prst="rect">
            <a:avLst>
              <a:gd name="adj" fmla="val 6667"/>
            </a:avLst>
          </a:prstGeom>
          <a:solidFill>
            <a:srgbClr val="0F2847"/>
          </a:solidFill>
          <a:ln/>
        </p:spPr>
      </p:sp>
      <p:sp>
        <p:nvSpPr>
          <p:cNvPr id="10" name="Text 8"/>
          <p:cNvSpPr/>
          <p:nvPr/>
        </p:nvSpPr>
        <p:spPr>
          <a:xfrm>
            <a:off x="4937760" y="13716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ESMS APPROACH (DISTRIBUTED MESH)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937760" y="1691640"/>
            <a:ext cx="356616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nodes, wide-area BVLOS coverage
</a:t>
            </a:r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MAVLink/ELRS/DJI protocol decoding
</a:t>
            </a:r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Triangulates operator → fires solution
</a:t>
            </a:r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C2 via 86-module platform
</a:t>
            </a:r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Works in GPS-denied / DDIL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57200" y="2834640"/>
            <a:ext cx="8229600" cy="2377440"/>
          </a:xfrm>
          <a:prstGeom prst="rect">
            <a:avLst>
              <a:gd name="adj" fmla="val 3846"/>
            </a:avLst>
          </a:prstGeom>
          <a:solidFill>
            <a:srgbClr val="0D1B36"/>
          </a:solidFill>
          <a:ln/>
        </p:spPr>
      </p:sp>
      <p:sp>
        <p:nvSpPr>
          <p:cNvPr id="13" name="Text 11"/>
          <p:cNvSpPr/>
          <p:nvPr/>
        </p:nvSpPr>
        <p:spPr>
          <a:xfrm>
            <a:off x="640080" y="29260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8-DRONE SWARM — BVLOS ATTACK WITH RELAY: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640080" y="3246120"/>
            <a:ext cx="77724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1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0:00 </a:t>
            </a:r>
            <a:pPr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8 drones from 4 directions: 4 FPV strike, 2 ISR, 1 BVLOS relay, 1 deep ISR
</a:t>
            </a:r>
            <a:pPr indent="0" marL="0">
              <a:lnSpc>
                <a:spcPct val="135000"/>
              </a:lnSpc>
              <a:buNone/>
            </a:pPr>
            <a:r>
              <a:rPr lang="en-US" sz="11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0:03 </a:t>
            </a:r>
            <a:pPr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0EA5E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MAVLink telemetry decoded on relay node — exposes BVLOS command link
</a:t>
            </a:r>
            <a:pPr indent="0" marL="0">
              <a:lnSpc>
                <a:spcPct val="135000"/>
              </a:lnSpc>
              <a:buNone/>
            </a:pPr>
            <a:r>
              <a:rPr lang="en-US" sz="11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0:04 </a:t>
            </a:r>
            <a:pPr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ALL 8 detected and classified across 5 bands (433MHz–5.8GHz)
</a:t>
            </a:r>
            <a:pPr indent="0" marL="0">
              <a:lnSpc>
                <a:spcPct val="135000"/>
              </a:lnSpc>
              <a:buNone/>
            </a:pPr>
            <a:r>
              <a:rPr lang="en-US" sz="11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0:12 </a:t>
            </a:r>
            <a:pPr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Relay node jamming collapses BVLOS C2 — deep ISR enters RTH
</a:t>
            </a:r>
            <a:pPr indent="0" marL="0">
              <a:lnSpc>
                <a:spcPct val="135000"/>
              </a:lnSpc>
              <a:buNone/>
            </a:pPr>
            <a:r>
              <a:rPr lang="en-US" sz="11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0:15 </a:t>
            </a:r>
            <a:pPr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3 operator positions triangulated from 14 bearing lines (25m CEP)
</a:t>
            </a:r>
            <a:pPr indent="0" marL="0">
              <a:lnSpc>
                <a:spcPct val="135000"/>
              </a:lnSpc>
              <a:buNone/>
            </a:pPr>
            <a:r>
              <a:rPr lang="en-US" sz="11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0:20 </a:t>
            </a:r>
            <a:pPr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Selective jamming on hostile freq only — friendly comms unaffected
</a:t>
            </a:r>
            <a:pPr indent="0" marL="0">
              <a:lnSpc>
                <a:spcPct val="135000"/>
              </a:lnSpc>
              <a:buNone/>
            </a:pPr>
            <a:r>
              <a:rPr lang="en-US" sz="11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0:45 </a:t>
            </a:r>
            <a:pPr indent="0" marL="0">
              <a:lnSpc>
                <a:spcPct val="135000"/>
              </a:lnSpc>
              <a:buNone/>
            </a:pPr>
            <a:r>
              <a:rPr lang="en-US" sz="11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Fire missions on operator positions. Swarm collapses. $0 in interceptors.
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57200" y="53949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Repelling drones is temporary. Neutralizing operators is permanent.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206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743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MARKET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57200" y="914400"/>
            <a:ext cx="3840480" cy="1371600"/>
          </a:xfrm>
          <a:prstGeom prst="rect">
            <a:avLst>
              <a:gd name="adj" fmla="val 6667"/>
            </a:avLst>
          </a:prstGeom>
          <a:solidFill>
            <a:srgbClr val="0F2847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005840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$15B+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640080" y="155448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C-UAS market by 2030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846320" y="914400"/>
            <a:ext cx="3840480" cy="1371600"/>
          </a:xfrm>
          <a:prstGeom prst="rect">
            <a:avLst>
              <a:gd name="adj" fmla="val 6667"/>
            </a:avLst>
          </a:prstGeom>
          <a:solidFill>
            <a:srgbClr val="0F2847"/>
          </a:solidFill>
          <a:ln/>
        </p:spPr>
      </p:sp>
      <p:sp>
        <p:nvSpPr>
          <p:cNvPr id="9" name="Text 7"/>
          <p:cNvSpPr/>
          <p:nvPr/>
        </p:nvSpPr>
        <p:spPr>
          <a:xfrm>
            <a:off x="5029200" y="1005840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$20B</a:t>
            </a:r>
            <a:endParaRPr lang="en-US" sz="3600" dirty="0"/>
          </a:p>
        </p:txBody>
      </p:sp>
      <p:sp>
        <p:nvSpPr>
          <p:cNvPr id="10" name="Text 8"/>
          <p:cNvSpPr/>
          <p:nvPr/>
        </p:nvSpPr>
        <p:spPr>
          <a:xfrm>
            <a:off x="5029200" y="155448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U.S. C-UAS contract (20 years)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57200" y="256032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OUR CUSTOMERS: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57200" y="3017520"/>
            <a:ext cx="8229600" cy="411480"/>
          </a:xfrm>
          <a:prstGeom prst="rect">
            <a:avLst>
              <a:gd name="adj" fmla="val 8889"/>
            </a:avLst>
          </a:prstGeom>
          <a:solidFill>
            <a:srgbClr val="0F2847"/>
          </a:solidFill>
          <a:ln/>
        </p:spPr>
      </p:sp>
      <p:sp>
        <p:nvSpPr>
          <p:cNvPr id="13" name="Shape 11"/>
          <p:cNvSpPr/>
          <p:nvPr/>
        </p:nvSpPr>
        <p:spPr>
          <a:xfrm>
            <a:off x="457200" y="3017520"/>
            <a:ext cx="45720" cy="41148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4" name="Text 12"/>
          <p:cNvSpPr/>
          <p:nvPr/>
        </p:nvSpPr>
        <p:spPr>
          <a:xfrm>
            <a:off x="640080" y="3017520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U.S. Military (all branches)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114800" y="3017520"/>
            <a:ext cx="4389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divisions + SOF + Guard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3520440"/>
            <a:ext cx="8229600" cy="411480"/>
          </a:xfrm>
          <a:prstGeom prst="rect">
            <a:avLst>
              <a:gd name="adj" fmla="val 8889"/>
            </a:avLst>
          </a:prstGeom>
          <a:solidFill>
            <a:srgbClr val="0D1B36"/>
          </a:solidFill>
          <a:ln/>
        </p:spPr>
      </p:sp>
      <p:sp>
        <p:nvSpPr>
          <p:cNvPr id="17" name="Shape 15"/>
          <p:cNvSpPr/>
          <p:nvPr/>
        </p:nvSpPr>
        <p:spPr>
          <a:xfrm>
            <a:off x="457200" y="3520440"/>
            <a:ext cx="45720" cy="41148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3520440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DHS / CBP (border drones)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114800" y="3520440"/>
            <a:ext cx="4389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2,000+ miles of border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57200" y="4023360"/>
            <a:ext cx="8229600" cy="411480"/>
          </a:xfrm>
          <a:prstGeom prst="rect">
            <a:avLst>
              <a:gd name="adj" fmla="val 8889"/>
            </a:avLst>
          </a:prstGeom>
          <a:solidFill>
            <a:srgbClr val="0F2847"/>
          </a:solidFill>
          <a:ln/>
        </p:spPr>
      </p:sp>
      <p:sp>
        <p:nvSpPr>
          <p:cNvPr id="21" name="Shape 19"/>
          <p:cNvSpPr/>
          <p:nvPr/>
        </p:nvSpPr>
        <p:spPr>
          <a:xfrm>
            <a:off x="457200" y="4023360"/>
            <a:ext cx="45720" cy="41148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22" name="Text 20"/>
          <p:cNvSpPr/>
          <p:nvPr/>
        </p:nvSpPr>
        <p:spPr>
          <a:xfrm>
            <a:off x="640080" y="4023360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FBI / Secret Service (events)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114800" y="4023360"/>
            <a:ext cx="4389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Olympics, NSSE, VIP protection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57200" y="4526280"/>
            <a:ext cx="8229600" cy="411480"/>
          </a:xfrm>
          <a:prstGeom prst="rect">
            <a:avLst>
              <a:gd name="adj" fmla="val 8889"/>
            </a:avLst>
          </a:prstGeom>
          <a:solidFill>
            <a:srgbClr val="0D1B36"/>
          </a:solidFill>
          <a:ln/>
        </p:spPr>
      </p:sp>
      <p:sp>
        <p:nvSpPr>
          <p:cNvPr id="25" name="Shape 23"/>
          <p:cNvSpPr/>
          <p:nvPr/>
        </p:nvSpPr>
        <p:spPr>
          <a:xfrm>
            <a:off x="457200" y="4526280"/>
            <a:ext cx="45720" cy="411480"/>
          </a:xfrm>
          <a:prstGeom prst="rect">
            <a:avLst/>
          </a:prstGeom>
          <a:solidFill>
            <a:srgbClr val="0EA5E9"/>
          </a:solidFill>
          <a:ln/>
        </p:spPr>
      </p:sp>
      <p:sp>
        <p:nvSpPr>
          <p:cNvPr id="26" name="Text 24"/>
          <p:cNvSpPr/>
          <p:nvPr/>
        </p:nvSpPr>
        <p:spPr>
          <a:xfrm>
            <a:off x="640080" y="4526280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EA5E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Critical Infrastructure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4114800" y="4526280"/>
            <a:ext cx="4389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Airports, nuclear, prisons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457200" y="5029200"/>
            <a:ext cx="8229600" cy="411480"/>
          </a:xfrm>
          <a:prstGeom prst="rect">
            <a:avLst>
              <a:gd name="adj" fmla="val 8889"/>
            </a:avLst>
          </a:prstGeom>
          <a:solidFill>
            <a:srgbClr val="0F2847"/>
          </a:solidFill>
          <a:ln/>
        </p:spPr>
      </p:sp>
      <p:sp>
        <p:nvSpPr>
          <p:cNvPr id="29" name="Shape 27"/>
          <p:cNvSpPr/>
          <p:nvPr/>
        </p:nvSpPr>
        <p:spPr>
          <a:xfrm>
            <a:off x="457200" y="5029200"/>
            <a:ext cx="45720" cy="41148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30" name="Text 28"/>
          <p:cNvSpPr/>
          <p:nvPr/>
        </p:nvSpPr>
        <p:spPr>
          <a:xfrm>
            <a:off x="640080" y="5029200"/>
            <a:ext cx="3200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Allied Nations (NATO/Five Eyes)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4114800" y="5029200"/>
            <a:ext cx="4389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30+ nations (after ITAR)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206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743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TRACTION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57200" y="914400"/>
            <a:ext cx="8229600" cy="1097280"/>
          </a:xfrm>
          <a:prstGeom prst="rect">
            <a:avLst>
              <a:gd name="adj" fmla="val 8333"/>
            </a:avLst>
          </a:prstGeom>
          <a:solidFill>
            <a:srgbClr val="0F2847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00584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PLATFORM — NOT A PROTOTYPE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640080" y="137160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86 modules. Running at secureassure.app. Evaluate it right now.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228600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ACTIVE EVALUATIONS: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57200" y="2743200"/>
            <a:ext cx="8229600" cy="411480"/>
          </a:xfrm>
          <a:prstGeom prst="rect">
            <a:avLst>
              <a:gd name="adj" fmla="val 8889"/>
            </a:avLst>
          </a:prstGeom>
          <a:solidFill>
            <a:srgbClr val="0F2847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274320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MCIA GSS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2560320" y="2743200"/>
            <a:ext cx="5943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Marine Corps geospatial services — under evaluation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3246120"/>
            <a:ext cx="8229600" cy="411480"/>
          </a:xfrm>
          <a:prstGeom prst="rect">
            <a:avLst>
              <a:gd name="adj" fmla="val 8889"/>
            </a:avLst>
          </a:prstGeom>
          <a:solidFill>
            <a:srgbClr val="0F2847"/>
          </a:solidFill>
          <a:ln/>
        </p:spPr>
      </p:sp>
      <p:sp>
        <p:nvSpPr>
          <p:cNvPr id="13" name="Text 11"/>
          <p:cNvSpPr/>
          <p:nvPr/>
        </p:nvSpPr>
        <p:spPr>
          <a:xfrm>
            <a:off x="640080" y="324612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FBI BAA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2560320" y="3246120"/>
            <a:ext cx="5943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Counter-terrorism problem sets — submitted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57200" y="3749040"/>
            <a:ext cx="8229600" cy="411480"/>
          </a:xfrm>
          <a:prstGeom prst="rect">
            <a:avLst>
              <a:gd name="adj" fmla="val 8889"/>
            </a:avLst>
          </a:prstGeom>
          <a:solidFill>
            <a:srgbClr val="0F2847"/>
          </a:solidFill>
          <a:ln/>
        </p:spPr>
      </p:sp>
      <p:sp>
        <p:nvSpPr>
          <p:cNvPr id="16" name="Text 14"/>
          <p:cNvSpPr/>
          <p:nvPr/>
        </p:nvSpPr>
        <p:spPr>
          <a:xfrm>
            <a:off x="640080" y="374904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EA5E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NSWC Crane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2560320" y="3749040"/>
            <a:ext cx="5943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Drone training C-UAS — sources sought response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57200" y="4251960"/>
            <a:ext cx="8229600" cy="411480"/>
          </a:xfrm>
          <a:prstGeom prst="rect">
            <a:avLst>
              <a:gd name="adj" fmla="val 8889"/>
            </a:avLst>
          </a:prstGeom>
          <a:solidFill>
            <a:srgbClr val="0F2847"/>
          </a:solidFill>
          <a:ln/>
        </p:spPr>
      </p:sp>
      <p:sp>
        <p:nvSpPr>
          <p:cNvPr id="19" name="Text 17"/>
          <p:cNvSpPr/>
          <p:nvPr/>
        </p:nvSpPr>
        <p:spPr>
          <a:xfrm>
            <a:off x="640080" y="425196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Army ITDX 26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2560320" y="4251960"/>
            <a:ext cx="5943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analyst white paper — submitted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57200" y="4754880"/>
            <a:ext cx="8229600" cy="411480"/>
          </a:xfrm>
          <a:prstGeom prst="rect">
            <a:avLst>
              <a:gd name="adj" fmla="val 8889"/>
            </a:avLst>
          </a:prstGeom>
          <a:solidFill>
            <a:srgbClr val="0F2847"/>
          </a:solidFill>
          <a:ln/>
        </p:spPr>
      </p:sp>
      <p:sp>
        <p:nvSpPr>
          <p:cNvPr id="22" name="Text 20"/>
          <p:cNvSpPr/>
          <p:nvPr/>
        </p:nvSpPr>
        <p:spPr>
          <a:xfrm>
            <a:off x="640080" y="475488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DIU REEF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2560320" y="4754880"/>
            <a:ext cx="5943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Maritime threat interdiction — submitted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57200" y="53949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SDVOSB (Service-Disabled Veteran-Owned Small Business) — set-aside eligible for every federal contract vehicle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206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743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PICTURE THIS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57200" y="7772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FOB Nightmare. 0300 hours. Mortar alley.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1143000"/>
            <a:ext cx="8229600" cy="4206240"/>
          </a:xfrm>
          <a:prstGeom prst="rect">
            <a:avLst>
              <a:gd name="adj" fmla="val 2174"/>
            </a:avLst>
          </a:prstGeom>
          <a:solidFill>
            <a:srgbClr val="0D1B36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1234440"/>
            <a:ext cx="7863840" cy="4023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team of insurgents sets up a mortar tube 6km out. They can't see the FOB from there.
</a:t>
            </a:r>
            <a:pPr indent="0" marL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 they send a $400 DJI drone to spot for them.
</a:t>
            </a:r>
            <a:pPr indent="0" marL="0">
              <a:lnSpc>
                <a:spcPct val="125000"/>
              </a:lnSpc>
              <a:buNone/>
            </a:pPr>
            <a:r>
              <a:rPr lang="en-US" sz="13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WITHOUT ESMS: </a:t>
            </a:r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drone watches. The mortar team adjusts. Rounds walk onto your position.
C-RAM fires — $40K per burst, 20mm ammo gone in seconds. Rounds keep coming.
You're reacting to every volley. You never find the team. They pack up and leave.
</a:t>
            </a:r>
            <a:pPr indent="0" marL="0">
              <a:lnSpc>
                <a:spcPct val="125000"/>
              </a:lnSpc>
              <a:buNone/>
            </a:pPr>
            <a:r>
              <a:rPr lang="en-US" sz="13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WITH ESMS: </a:t>
            </a:r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$30 SDR on the guard tower hears the DJI control link the instant it powers on.
</a:t>
            </a:r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mesh triangulates the controller — not the drone, the OPERATOR holding the controller.
</a:t>
            </a:r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ODIN generates a fire mission. Grid goes to the mortar platoon FDC.
</a:t>
            </a:r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Two $200 mortar rounds on the operator's position. Drone goes dead. Mortar tube never fires.
</a:t>
            </a:r>
            <a:pPr indent="0" marL="0">
              <a:lnSpc>
                <a:spcPct val="125000"/>
              </a:lnSpc>
              <a:buNone/>
            </a:pPr>
            <a:r>
              <a:rPr lang="en-US" sz="12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C-RAM never had to spin up. Total cost of engagement: $400.
</a:t>
            </a:r>
            <a:pPr indent="0" marL="0">
              <a:lnSpc>
                <a:spcPct val="12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That's the difference. </a:t>
            </a:r>
            <a:pPr indent="0" marL="0">
              <a:lnSpc>
                <a:spcPct val="125000"/>
              </a:lnSpc>
              <a:buNone/>
            </a:pPr>
            <a:r>
              <a:rPr lang="en-US" sz="12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C-RAM is a shield — it handles rounds already in the air.
</a:t>
            </a:r>
            <a:pPr indent="0" marL="0">
              <a:lnSpc>
                <a:spcPct val="125000"/>
              </a:lnSpc>
              <a:buNone/>
            </a:pPr>
            <a:r>
              <a:rPr lang="en-US" sz="12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ESMS is the sword — it finds the source and kills the source. The rounds never come.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57200" y="54406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PEO Missiles &amp; Space has an open call for exactly this problem. We're the answer.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206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743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COMPETITIVE LANDSCAPE</a:t>
            </a:r>
            <a:endParaRPr lang="en-US" sz="24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822960"/>
          <a:ext cx="8595360" cy="914400"/>
        </p:xfrm>
        <a:graphic>
          <a:graphicData uri="http://schemas.openxmlformats.org/drawingml/2006/table">
            <a:tbl>
              <a:tblPr/>
              <a:tblGrid>
                <a:gridCol w="2011680"/>
                <a:gridCol w="1371600"/>
                <a:gridCol w="1371600"/>
                <a:gridCol w="1371600"/>
                <a:gridCol w="2468880"/>
              </a:tblGrid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B82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DroneShield</a:t>
                      </a:r>
                      <a:endParaRPr lang="en-US" sz="900" dirty="0"/>
                    </a:p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$1.5B mkt cap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B82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Dedrone</a:t>
                      </a:r>
                      <a:endParaRPr lang="en-US" sz="900" dirty="0"/>
                    </a:p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(Axon $400M)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B82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Anduril</a:t>
                      </a:r>
                      <a:endParaRPr lang="en-US" sz="900" dirty="0"/>
                    </a:p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FFFFF"/>
                          </a:solidFill>
                        </a:rPr>
                        <a:t>$14B valuation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B82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59E0B"/>
                          </a:solidFill>
                        </a:rPr>
                        <a:t>ESMS</a:t>
                      </a:r>
                      <a:endParaRPr lang="en-US" sz="900" dirty="0"/>
                    </a:p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F59E0B"/>
                          </a:solidFill>
                        </a:rPr>
                        <a:t>(ISS)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B82F6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Detection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3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</a:rPr>
                        <a:t>✓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3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</a:rPr>
                        <a:t>✓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3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</a:rPr>
                        <a:t>✓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3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10B981"/>
                          </a:solidFill>
                        </a:rPr>
                        <a:t>✓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Protocol Decode (MAVLink)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84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</a:rPr>
                        <a:t>✗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84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</a:rPr>
                        <a:t>Partial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84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</a:rPr>
                        <a:t>✗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84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10B981"/>
                          </a:solidFill>
                        </a:rPr>
                        <a:t>✓ Full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BVLOS Coverage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3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</a:rPr>
                        <a:t>✗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3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</a:rPr>
                        <a:t>✗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3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</a:rPr>
                        <a:t>Limited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3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10B981"/>
                          </a:solidFill>
                        </a:rPr>
                        <a:t>✓ Mesh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Operator Geolocation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84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</a:rPr>
                        <a:t>✗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84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</a:rPr>
                        <a:t>✗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84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</a:rPr>
                        <a:t>Limited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84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10B981"/>
                          </a:solidFill>
                        </a:rPr>
                        <a:t>✓ 25m CEP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Kill Chain Integration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3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</a:rPr>
                        <a:t>✗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3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</a:rPr>
                        <a:t>✗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3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</a:rPr>
                        <a:t>Lattice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3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10B981"/>
                          </a:solidFill>
                        </a:rPr>
                        <a:t>✓ Full (AFATDS/CoT)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C-RAM / Indirect Fire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84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</a:rPr>
                        <a:t>✗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84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</a:rPr>
                        <a:t>✗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84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</a:rPr>
                        <a:t>✗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84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10B981"/>
                          </a:solidFill>
                        </a:rPr>
                        <a:t>✓ Finds the source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Cost per Node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3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</a:rPr>
                        <a:t>$5,000+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3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</a:rPr>
                        <a:t>$10,000+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3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</a:rPr>
                        <a:t>$50,000+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3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59E0B"/>
                          </a:solidFill>
                        </a:rPr>
                        <a:t>$115-415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GPS-Denied / DDIL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84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</a:rPr>
                        <a:t>✗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84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</a:rPr>
                        <a:t>✗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84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</a:rPr>
                        <a:t>Partial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84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10B981"/>
                          </a:solidFill>
                        </a:rPr>
                        <a:t>✓ Full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</a:rPr>
                        <a:t>Dual-Use (Civ+Mil)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3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</a:rPr>
                        <a:t>✗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3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</a:rPr>
                        <a:t>Partial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3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CBD5E1"/>
                          </a:solidFill>
                        </a:rPr>
                        <a:t>✗</a:t>
                      </a:r>
                      <a:endParaRPr lang="en-US" sz="10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3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10B981"/>
                          </a:solidFill>
                        </a:rPr>
                        <a:t>✓ Full</a:t>
                      </a:r>
                      <a:endParaRPr lang="en-US" sz="12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27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274320" y="5120640"/>
            <a:ext cx="8595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They detect drones. We neutralize operators. That's the difference between a $14B company and a $15K solution.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206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2743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ASK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57200" y="914400"/>
            <a:ext cx="3840480" cy="2286000"/>
          </a:xfrm>
          <a:prstGeom prst="rect">
            <a:avLst>
              <a:gd name="adj" fmla="val 4000"/>
            </a:avLst>
          </a:prstGeom>
          <a:solidFill>
            <a:srgbClr val="0F2847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00584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FOUNDER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40080" y="1371600"/>
            <a:ext cx="34747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Dr. Terry Flood
</a:t>
            </a:r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Service-Disabled Veteran
</a:t>
            </a:r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Built entire 86-module platform
</a:t>
            </a:r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SDVOSB certified
</a:t>
            </a:r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UEI: C7YDV3P8EHL7
</a:t>
            </a:r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CAGE: 9VKK3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4846320" y="914400"/>
            <a:ext cx="3840480" cy="2286000"/>
          </a:xfrm>
          <a:prstGeom prst="rect">
            <a:avLst>
              <a:gd name="adj" fmla="val 4000"/>
            </a:avLst>
          </a:prstGeom>
          <a:solidFill>
            <a:srgbClr val="0F2847"/>
          </a:solidFill>
          <a:ln/>
        </p:spPr>
      </p:sp>
      <p:sp>
        <p:nvSpPr>
          <p:cNvPr id="9" name="Text 7"/>
          <p:cNvSpPr/>
          <p:nvPr/>
        </p:nvSpPr>
        <p:spPr>
          <a:xfrm>
            <a:off x="5029200" y="1097280"/>
            <a:ext cx="3474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$1,000,000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5029200" y="173736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OF FUNDS: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029200" y="2103120"/>
            <a:ext cx="34747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$400K — TRL 7 validation testing with live hardware
</a:t>
            </a:r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$200K — FedRAMP/ATO certification path
</a:t>
            </a:r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$200K — Sales engineering for pilot customers
</a:t>
            </a:r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CBD5E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$200K — 12 months operations and business dev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3474720"/>
            <a:ext cx="8229600" cy="1645920"/>
          </a:xfrm>
          <a:prstGeom prst="rect">
            <a:avLst>
              <a:gd name="adj" fmla="val 5556"/>
            </a:avLst>
          </a:prstGeom>
          <a:solidFill>
            <a:srgbClr val="1A1A2E"/>
          </a:solidFill>
          <a:ln/>
        </p:spPr>
      </p:sp>
      <p:sp>
        <p:nvSpPr>
          <p:cNvPr id="13" name="Text 11"/>
          <p:cNvSpPr/>
          <p:nvPr/>
        </p:nvSpPr>
        <p:spPr>
          <a:xfrm>
            <a:off x="640080" y="356616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RETURN ON $1M INVESTMENT: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40080" y="3931920"/>
            <a:ext cx="7772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TRL 7 validated = eligible for $500M-2B program of record contracts
</a:t>
            </a:r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brigade pilot ($1-3M) pays back the investment immediately
</a:t>
            </a:r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Per-node SaaS licensing at $5-25K/year/node across Army = $50-80M/year
</a:t>
            </a:r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0EA5E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Dual-use multiplier: same platform sells to DoD + DHS + FBI + allies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57200" y="53949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platform is BUILT. The market is $15B+. We need $1M to certify and deploy.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Integrated Security Solutions (ISS)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Pitch — Every Soldier is a Sensor™ C-UAS</dc:title>
  <dc:subject>PptxGenJS Presentation</dc:subject>
  <dc:creator>Dr. Terry Flood</dc:creator>
  <cp:lastModifiedBy>Dr. Terry Flood</cp:lastModifiedBy>
  <cp:revision>1</cp:revision>
  <dcterms:created xsi:type="dcterms:W3CDTF">2026-04-04T17:58:55Z</dcterms:created>
  <dcterms:modified xsi:type="dcterms:W3CDTF">2026-04-04T17:58:55Z</dcterms:modified>
</cp:coreProperties>
</file>