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notesMasterIdLst>
    <p:notesMasterId r:id="rId8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notesMaster" Target="notesMasters/notesMaster1.xml"/><Relationship Id="rId9" Type="http://schemas.openxmlformats.org/officeDocument/2006/relationships/presProps" Target="presProps.xml"/><Relationship Id="rId10" Type="http://schemas.openxmlformats.org/officeDocument/2006/relationships/viewProps" Target="viewProps.xml"/><Relationship Id="rId11" Type="http://schemas.openxmlformats.org/officeDocument/2006/relationships/theme" Target="theme/theme1.xml"/><Relationship Id="rId1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2061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3B82F6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371975"/>
            <a:ext cx="9144000" cy="771525"/>
          </a:xfrm>
          <a:prstGeom prst="rect">
            <a:avLst/>
          </a:prstGeom>
          <a:solidFill>
            <a:srgbClr val="0A1628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914400"/>
            <a:ext cx="82296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SHIELD / ATLAS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457200" y="182880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800" dirty="0">
                <a:solidFill>
                  <a:srgbClr val="F59E0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operating system for national security</a:t>
            </a:r>
            <a:endParaRPr lang="en-US" sz="1800" dirty="0"/>
          </a:p>
          <a:p>
            <a:pPr indent="0" marL="0">
              <a:lnSpc>
                <a:spcPct val="130000"/>
              </a:lnSpc>
              <a:buNone/>
            </a:pPr>
            <a:r>
              <a:rPr lang="en-US" sz="1800" dirty="0">
                <a:solidFill>
                  <a:srgbClr val="F59E0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and emergency management</a:t>
            </a:r>
            <a:endParaRPr lang="en-US" sz="1800" dirty="0"/>
          </a:p>
        </p:txBody>
      </p:sp>
      <p:sp>
        <p:nvSpPr>
          <p:cNvPr id="6" name="Shape 4"/>
          <p:cNvSpPr/>
          <p:nvPr/>
        </p:nvSpPr>
        <p:spPr>
          <a:xfrm>
            <a:off x="457200" y="2743200"/>
            <a:ext cx="1828800" cy="18288"/>
          </a:xfrm>
          <a:prstGeom prst="rect">
            <a:avLst/>
          </a:prstGeom>
          <a:solidFill>
            <a:srgbClr val="F59E0B"/>
          </a:solidFill>
          <a:ln/>
        </p:spPr>
      </p:sp>
      <p:sp>
        <p:nvSpPr>
          <p:cNvPr id="7" name="Text 5"/>
          <p:cNvSpPr/>
          <p:nvPr/>
        </p:nvSpPr>
        <p:spPr>
          <a:xfrm>
            <a:off x="457200" y="301752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86 modules. Live at secureassure.app. Built by one veteran.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457200" y="347472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Dr. Terry Flood | Integrated Security Solutions (ISS) | SDVOSB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457200" y="5486400"/>
            <a:ext cx="3657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Pitch by Deel — Presented by J.P. Morgan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2061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5720"/>
          </a:xfrm>
          <a:prstGeom prst="rect">
            <a:avLst/>
          </a:prstGeom>
          <a:solidFill>
            <a:srgbClr val="3B82F6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937760"/>
            <a:ext cx="9144000" cy="205740"/>
          </a:xfrm>
          <a:prstGeom prst="rect">
            <a:avLst/>
          </a:prstGeom>
          <a:solidFill>
            <a:srgbClr val="0A1628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274320"/>
            <a:ext cx="4572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EF44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PROBLEM</a:t>
            </a:r>
            <a:endParaRPr lang="en-US" sz="2400" dirty="0"/>
          </a:p>
        </p:txBody>
      </p:sp>
      <p:sp>
        <p:nvSpPr>
          <p:cNvPr id="5" name="Text 3"/>
          <p:cNvSpPr/>
          <p:nvPr/>
        </p:nvSpPr>
        <p:spPr>
          <a:xfrm>
            <a:off x="457200" y="91440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Government runs on software that doesn’t talk to itself.</a:t>
            </a:r>
            <a:endParaRPr lang="en-US" sz="1800" dirty="0"/>
          </a:p>
        </p:txBody>
      </p:sp>
      <p:sp>
        <p:nvSpPr>
          <p:cNvPr id="6" name="Shape 4"/>
          <p:cNvSpPr/>
          <p:nvPr/>
        </p:nvSpPr>
        <p:spPr>
          <a:xfrm>
            <a:off x="457200" y="1554480"/>
            <a:ext cx="3840480" cy="1828800"/>
          </a:xfrm>
          <a:prstGeom prst="rect">
            <a:avLst>
              <a:gd name="adj" fmla="val 5000"/>
            </a:avLst>
          </a:prstGeom>
          <a:solidFill>
            <a:srgbClr val="0F2847"/>
          </a:solidFill>
          <a:ln/>
        </p:spPr>
      </p:sp>
      <p:sp>
        <p:nvSpPr>
          <p:cNvPr id="7" name="Text 5"/>
          <p:cNvSpPr/>
          <p:nvPr/>
        </p:nvSpPr>
        <p:spPr>
          <a:xfrm>
            <a:off x="640080" y="1645920"/>
            <a:ext cx="34747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EF44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MILITARY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640080" y="2011680"/>
            <a:ext cx="3474720" cy="1280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DCGS: </a:t>
            </a:r>
            <a:pPr indent="0" marL="0">
              <a:lnSpc>
                <a:spcPct val="140000"/>
              </a:lnSpc>
              <a:buNone/>
            </a:pPr>
            <a:r>
              <a:rPr lang="en-US" sz="120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$100M+, soldiers hate it
</a:t>
            </a:r>
            <a:pPr indent="0" marL="0">
              <a:lnSpc>
                <a:spcPct val="14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C-UAS: </a:t>
            </a:r>
            <a:pPr indent="0" marL="0">
              <a:lnSpc>
                <a:spcPct val="140000"/>
              </a:lnSpc>
              <a:buNone/>
            </a:pPr>
            <a:r>
              <a:rPr lang="en-US" sz="120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$15-25M per site, protects ONE location
</a:t>
            </a:r>
            <a:pPr indent="0" marL="0">
              <a:lnSpc>
                <a:spcPct val="14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Systems: </a:t>
            </a:r>
            <a:pPr indent="0" marL="0">
              <a:lnSpc>
                <a:spcPct val="140000"/>
              </a:lnSpc>
              <a:buNone/>
            </a:pPr>
            <a:r>
              <a:rPr lang="en-US" sz="120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Don’t share data across echelons
</a:t>
            </a:r>
            <a:pPr indent="0" marL="0">
              <a:lnSpc>
                <a:spcPct val="14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DDIL: </a:t>
            </a:r>
            <a:pPr indent="0" marL="0">
              <a:lnSpc>
                <a:spcPct val="140000"/>
              </a:lnSpc>
              <a:buNone/>
            </a:pPr>
            <a:r>
              <a:rPr lang="en-US" sz="120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Nothing works when GPS is denied</a:t>
            </a:r>
            <a:endParaRPr lang="en-US" sz="1200" dirty="0"/>
          </a:p>
        </p:txBody>
      </p:sp>
      <p:sp>
        <p:nvSpPr>
          <p:cNvPr id="9" name="Shape 7"/>
          <p:cNvSpPr/>
          <p:nvPr/>
        </p:nvSpPr>
        <p:spPr>
          <a:xfrm>
            <a:off x="4846320" y="1554480"/>
            <a:ext cx="3840480" cy="1828800"/>
          </a:xfrm>
          <a:prstGeom prst="rect">
            <a:avLst>
              <a:gd name="adj" fmla="val 5000"/>
            </a:avLst>
          </a:prstGeom>
          <a:solidFill>
            <a:srgbClr val="0F2847"/>
          </a:solidFill>
          <a:ln/>
        </p:spPr>
      </p:sp>
      <p:sp>
        <p:nvSpPr>
          <p:cNvPr id="10" name="Text 8"/>
          <p:cNvSpPr/>
          <p:nvPr/>
        </p:nvSpPr>
        <p:spPr>
          <a:xfrm>
            <a:off x="5029200" y="1645920"/>
            <a:ext cx="34747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973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CIVILIAN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5029200" y="2011680"/>
            <a:ext cx="3474720" cy="1280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FEMA + State + Local: </a:t>
            </a:r>
            <a:pPr indent="0" marL="0">
              <a:lnSpc>
                <a:spcPct val="140000"/>
              </a:lnSpc>
              <a:buNone/>
            </a:pPr>
            <a:r>
              <a:rPr lang="en-US" sz="120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different systems
</a:t>
            </a:r>
            <a:pPr indent="0" marL="0">
              <a:lnSpc>
                <a:spcPct val="14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Hurricanes: </a:t>
            </a:r>
            <a:pPr indent="0" marL="0">
              <a:lnSpc>
                <a:spcPct val="140000"/>
              </a:lnSpc>
              <a:buNone/>
            </a:pPr>
            <a:r>
              <a:rPr lang="en-US" sz="120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agencies can’t share a COP
</a:t>
            </a:r>
            <a:pPr indent="0" marL="0">
              <a:lnSpc>
                <a:spcPct val="14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WebEOC: </a:t>
            </a:r>
            <a:pPr indent="0" marL="0">
              <a:lnSpc>
                <a:spcPct val="140000"/>
              </a:lnSpc>
              <a:buNone/>
            </a:pPr>
            <a:r>
              <a:rPr lang="en-US" sz="120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$100K+/year, half the capability
</a:t>
            </a:r>
            <a:pPr indent="0" marL="0">
              <a:lnSpc>
                <a:spcPct val="14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Training: </a:t>
            </a:r>
            <a:pPr indent="0" marL="0">
              <a:lnSpc>
                <a:spcPct val="140000"/>
              </a:lnSpc>
              <a:buNone/>
            </a:pPr>
            <a:r>
              <a:rPr lang="en-US" sz="120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separate system from operations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457200" y="3657600"/>
            <a:ext cx="8229600" cy="731520"/>
          </a:xfrm>
          <a:prstGeom prst="rect">
            <a:avLst>
              <a:gd name="adj" fmla="val 10000"/>
            </a:avLst>
          </a:prstGeom>
          <a:solidFill>
            <a:srgbClr val="1A1A2E"/>
          </a:solidFill>
          <a:ln/>
        </p:spPr>
      </p:sp>
      <p:sp>
        <p:nvSpPr>
          <p:cNvPr id="13" name="Text 11"/>
          <p:cNvSpPr/>
          <p:nvPr/>
        </p:nvSpPr>
        <p:spPr>
          <a:xfrm>
            <a:off x="640080" y="3749040"/>
            <a:ext cx="77724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59E0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government spends BILLIONS on software that creates stovepipes instead of shared awareness.</a:t>
            </a:r>
            <a:endParaRPr lang="en-US" sz="1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2061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5720"/>
          </a:xfrm>
          <a:prstGeom prst="rect">
            <a:avLst/>
          </a:prstGeom>
          <a:solidFill>
            <a:srgbClr val="3B82F6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937760"/>
            <a:ext cx="9144000" cy="205740"/>
          </a:xfrm>
          <a:prstGeom prst="rect">
            <a:avLst/>
          </a:prstGeom>
          <a:solidFill>
            <a:srgbClr val="0A1628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274320"/>
            <a:ext cx="4572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0B98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SOLUTION</a:t>
            </a:r>
            <a:endParaRPr lang="en-US" sz="2400" dirty="0"/>
          </a:p>
        </p:txBody>
      </p:sp>
      <p:sp>
        <p:nvSpPr>
          <p:cNvPr id="5" name="Text 3"/>
          <p:cNvSpPr/>
          <p:nvPr/>
        </p:nvSpPr>
        <p:spPr>
          <a:xfrm>
            <a:off x="457200" y="82296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F59E0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One platform. 86 modules. Every mission.</a:t>
            </a:r>
            <a:endParaRPr lang="en-US" sz="1800" dirty="0"/>
          </a:p>
        </p:txBody>
      </p:sp>
      <p:sp>
        <p:nvSpPr>
          <p:cNvPr id="6" name="Shape 4"/>
          <p:cNvSpPr/>
          <p:nvPr/>
        </p:nvSpPr>
        <p:spPr>
          <a:xfrm>
            <a:off x="457200" y="1371600"/>
            <a:ext cx="1920240" cy="1737360"/>
          </a:xfrm>
          <a:prstGeom prst="rect">
            <a:avLst>
              <a:gd name="adj" fmla="val 4211"/>
            </a:avLst>
          </a:prstGeom>
          <a:solidFill>
            <a:srgbClr val="0F2847"/>
          </a:solidFill>
          <a:ln/>
        </p:spPr>
      </p:sp>
      <p:sp>
        <p:nvSpPr>
          <p:cNvPr id="7" name="Shape 5"/>
          <p:cNvSpPr/>
          <p:nvPr/>
        </p:nvSpPr>
        <p:spPr>
          <a:xfrm>
            <a:off x="457200" y="1371600"/>
            <a:ext cx="1920240" cy="36576"/>
          </a:xfrm>
          <a:prstGeom prst="rect">
            <a:avLst/>
          </a:prstGeom>
          <a:solidFill>
            <a:srgbClr val="0EA5E9"/>
          </a:solidFill>
          <a:ln/>
        </p:spPr>
      </p:sp>
      <p:sp>
        <p:nvSpPr>
          <p:cNvPr id="8" name="Text 6"/>
          <p:cNvSpPr/>
          <p:nvPr/>
        </p:nvSpPr>
        <p:spPr>
          <a:xfrm>
            <a:off x="548640" y="1463040"/>
            <a:ext cx="17373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0EA5E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GEOINT (20+)</a:t>
            </a:r>
            <a:endParaRPr lang="en-US" sz="1000" dirty="0"/>
          </a:p>
        </p:txBody>
      </p:sp>
      <p:sp>
        <p:nvSpPr>
          <p:cNvPr id="9" name="Text 7"/>
          <p:cNvSpPr/>
          <p:nvPr/>
        </p:nvSpPr>
        <p:spPr>
          <a:xfrm>
            <a:off x="548640" y="1783080"/>
            <a:ext cx="1737360" cy="1188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30000"/>
              </a:lnSpc>
              <a:buNone/>
            </a:pPr>
            <a:r>
              <a:rPr lang="en-US" sz="90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OGC maps, ISO metadata, MIL-STD symbology, product pipeline</a:t>
            </a:r>
            <a:endParaRPr lang="en-US" sz="900" dirty="0"/>
          </a:p>
        </p:txBody>
      </p:sp>
      <p:sp>
        <p:nvSpPr>
          <p:cNvPr id="10" name="Shape 8"/>
          <p:cNvSpPr/>
          <p:nvPr/>
        </p:nvSpPr>
        <p:spPr>
          <a:xfrm>
            <a:off x="2606040" y="1371600"/>
            <a:ext cx="1920240" cy="1737360"/>
          </a:xfrm>
          <a:prstGeom prst="rect">
            <a:avLst>
              <a:gd name="adj" fmla="val 4211"/>
            </a:avLst>
          </a:prstGeom>
          <a:solidFill>
            <a:srgbClr val="0F2847"/>
          </a:solidFill>
          <a:ln/>
        </p:spPr>
      </p:sp>
      <p:sp>
        <p:nvSpPr>
          <p:cNvPr id="11" name="Shape 9"/>
          <p:cNvSpPr/>
          <p:nvPr/>
        </p:nvSpPr>
        <p:spPr>
          <a:xfrm>
            <a:off x="2606040" y="1371600"/>
            <a:ext cx="1920240" cy="36576"/>
          </a:xfrm>
          <a:prstGeom prst="rect">
            <a:avLst/>
          </a:prstGeom>
          <a:solidFill>
            <a:srgbClr val="3B82F6"/>
          </a:solidFill>
          <a:ln/>
        </p:spPr>
      </p:sp>
      <p:sp>
        <p:nvSpPr>
          <p:cNvPr id="12" name="Text 10"/>
          <p:cNvSpPr/>
          <p:nvPr/>
        </p:nvSpPr>
        <p:spPr>
          <a:xfrm>
            <a:off x="2697480" y="1463040"/>
            <a:ext cx="17373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3B82F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C2 (15+)</a:t>
            </a:r>
            <a:endParaRPr lang="en-US" sz="1000" dirty="0"/>
          </a:p>
        </p:txBody>
      </p:sp>
      <p:sp>
        <p:nvSpPr>
          <p:cNvPr id="13" name="Text 11"/>
          <p:cNvSpPr/>
          <p:nvPr/>
        </p:nvSpPr>
        <p:spPr>
          <a:xfrm>
            <a:off x="2697480" y="1783080"/>
            <a:ext cx="1737360" cy="1188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30000"/>
              </a:lnSpc>
              <a:buNone/>
            </a:pPr>
            <a:r>
              <a:rPr lang="en-US" sz="90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OPSCENTER, MDMP, orders, sync matrix, tactical reports, COP</a:t>
            </a:r>
            <a:endParaRPr lang="en-US" sz="900" dirty="0"/>
          </a:p>
        </p:txBody>
      </p:sp>
      <p:sp>
        <p:nvSpPr>
          <p:cNvPr id="14" name="Shape 12"/>
          <p:cNvSpPr/>
          <p:nvPr/>
        </p:nvSpPr>
        <p:spPr>
          <a:xfrm>
            <a:off x="4754880" y="1371600"/>
            <a:ext cx="1920240" cy="1737360"/>
          </a:xfrm>
          <a:prstGeom prst="rect">
            <a:avLst>
              <a:gd name="adj" fmla="val 4211"/>
            </a:avLst>
          </a:prstGeom>
          <a:solidFill>
            <a:srgbClr val="0F2847"/>
          </a:solidFill>
          <a:ln/>
        </p:spPr>
      </p:sp>
      <p:sp>
        <p:nvSpPr>
          <p:cNvPr id="15" name="Shape 13"/>
          <p:cNvSpPr/>
          <p:nvPr/>
        </p:nvSpPr>
        <p:spPr>
          <a:xfrm>
            <a:off x="4754880" y="1371600"/>
            <a:ext cx="1920240" cy="36576"/>
          </a:xfrm>
          <a:prstGeom prst="rect">
            <a:avLst/>
          </a:prstGeom>
          <a:solidFill>
            <a:srgbClr val="EF4444"/>
          </a:solidFill>
          <a:ln/>
        </p:spPr>
      </p:sp>
      <p:sp>
        <p:nvSpPr>
          <p:cNvPr id="16" name="Text 14"/>
          <p:cNvSpPr/>
          <p:nvPr/>
        </p:nvSpPr>
        <p:spPr>
          <a:xfrm>
            <a:off x="4846320" y="1463040"/>
            <a:ext cx="17373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EF44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FIRES (5+)</a:t>
            </a:r>
            <a:endParaRPr lang="en-US" sz="1000" dirty="0"/>
          </a:p>
        </p:txBody>
      </p:sp>
      <p:sp>
        <p:nvSpPr>
          <p:cNvPr id="17" name="Text 15"/>
          <p:cNvSpPr/>
          <p:nvPr/>
        </p:nvSpPr>
        <p:spPr>
          <a:xfrm>
            <a:off x="4846320" y="1783080"/>
            <a:ext cx="1737360" cy="1188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30000"/>
              </a:lnSpc>
              <a:buNone/>
            </a:pPr>
            <a:r>
              <a:rPr lang="en-US" sz="90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AI ballistic engine, VTC camera, TITAN/AFATDS export, BDA</a:t>
            </a:r>
            <a:endParaRPr lang="en-US" sz="900" dirty="0"/>
          </a:p>
        </p:txBody>
      </p:sp>
      <p:sp>
        <p:nvSpPr>
          <p:cNvPr id="18" name="Shape 16"/>
          <p:cNvSpPr/>
          <p:nvPr/>
        </p:nvSpPr>
        <p:spPr>
          <a:xfrm>
            <a:off x="6903720" y="1371600"/>
            <a:ext cx="1920240" cy="1737360"/>
          </a:xfrm>
          <a:prstGeom prst="rect">
            <a:avLst>
              <a:gd name="adj" fmla="val 4211"/>
            </a:avLst>
          </a:prstGeom>
          <a:solidFill>
            <a:srgbClr val="0F2847"/>
          </a:solidFill>
          <a:ln/>
        </p:spPr>
      </p:sp>
      <p:sp>
        <p:nvSpPr>
          <p:cNvPr id="19" name="Shape 17"/>
          <p:cNvSpPr/>
          <p:nvPr/>
        </p:nvSpPr>
        <p:spPr>
          <a:xfrm>
            <a:off x="6903720" y="1371600"/>
            <a:ext cx="1920240" cy="36576"/>
          </a:xfrm>
          <a:prstGeom prst="rect">
            <a:avLst/>
          </a:prstGeom>
          <a:solidFill>
            <a:srgbClr val="F59E0B"/>
          </a:solidFill>
          <a:ln/>
        </p:spPr>
      </p:sp>
      <p:sp>
        <p:nvSpPr>
          <p:cNvPr id="20" name="Text 18"/>
          <p:cNvSpPr/>
          <p:nvPr/>
        </p:nvSpPr>
        <p:spPr>
          <a:xfrm>
            <a:off x="6995160" y="1463040"/>
            <a:ext cx="17373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F59E0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PROTECTION (10+)</a:t>
            </a:r>
            <a:endParaRPr lang="en-US" sz="1000" dirty="0"/>
          </a:p>
        </p:txBody>
      </p:sp>
      <p:sp>
        <p:nvSpPr>
          <p:cNvPr id="21" name="Text 19"/>
          <p:cNvSpPr/>
          <p:nvPr/>
        </p:nvSpPr>
        <p:spPr>
          <a:xfrm>
            <a:off x="6995160" y="1783080"/>
            <a:ext cx="1737360" cy="1188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30000"/>
              </a:lnSpc>
              <a:buNone/>
            </a:pPr>
            <a:r>
              <a:rPr lang="en-US" sz="90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C-UAS ($30/node), BVLOS mesh, MAVLink decode, EW, OPSEC, threat pipeline</a:t>
            </a:r>
            <a:endParaRPr lang="en-US" sz="900" dirty="0"/>
          </a:p>
        </p:txBody>
      </p:sp>
      <p:sp>
        <p:nvSpPr>
          <p:cNvPr id="22" name="Shape 20"/>
          <p:cNvSpPr/>
          <p:nvPr/>
        </p:nvSpPr>
        <p:spPr>
          <a:xfrm>
            <a:off x="457200" y="3383280"/>
            <a:ext cx="1920240" cy="1737360"/>
          </a:xfrm>
          <a:prstGeom prst="rect">
            <a:avLst>
              <a:gd name="adj" fmla="val 4211"/>
            </a:avLst>
          </a:prstGeom>
          <a:solidFill>
            <a:srgbClr val="0F2847"/>
          </a:solidFill>
          <a:ln/>
        </p:spPr>
      </p:sp>
      <p:sp>
        <p:nvSpPr>
          <p:cNvPr id="23" name="Shape 21"/>
          <p:cNvSpPr/>
          <p:nvPr/>
        </p:nvSpPr>
        <p:spPr>
          <a:xfrm>
            <a:off x="457200" y="3383280"/>
            <a:ext cx="1920240" cy="36576"/>
          </a:xfrm>
          <a:prstGeom prst="rect">
            <a:avLst/>
          </a:prstGeom>
          <a:solidFill>
            <a:srgbClr val="10B981"/>
          </a:solidFill>
          <a:ln/>
        </p:spPr>
      </p:sp>
      <p:sp>
        <p:nvSpPr>
          <p:cNvPr id="24" name="Text 22"/>
          <p:cNvSpPr/>
          <p:nvPr/>
        </p:nvSpPr>
        <p:spPr>
          <a:xfrm>
            <a:off x="548640" y="3474720"/>
            <a:ext cx="17373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10B98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SUSTAIN (10+)</a:t>
            </a:r>
            <a:endParaRPr lang="en-US" sz="1000" dirty="0"/>
          </a:p>
        </p:txBody>
      </p:sp>
      <p:sp>
        <p:nvSpPr>
          <p:cNvPr id="25" name="Text 23"/>
          <p:cNvSpPr/>
          <p:nvPr/>
        </p:nvSpPr>
        <p:spPr>
          <a:xfrm>
            <a:off x="548640" y="3794760"/>
            <a:ext cx="1737360" cy="1188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30000"/>
              </a:lnSpc>
              <a:buNone/>
            </a:pPr>
            <a:r>
              <a:rPr lang="en-US" sz="90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PERSTAT, equipment, supply, Iron Major, movement</a:t>
            </a:r>
            <a:endParaRPr lang="en-US" sz="900" dirty="0"/>
          </a:p>
        </p:txBody>
      </p:sp>
      <p:sp>
        <p:nvSpPr>
          <p:cNvPr id="26" name="Shape 24"/>
          <p:cNvSpPr/>
          <p:nvPr/>
        </p:nvSpPr>
        <p:spPr>
          <a:xfrm>
            <a:off x="2606040" y="3383280"/>
            <a:ext cx="1920240" cy="1737360"/>
          </a:xfrm>
          <a:prstGeom prst="rect">
            <a:avLst>
              <a:gd name="adj" fmla="val 4211"/>
            </a:avLst>
          </a:prstGeom>
          <a:solidFill>
            <a:srgbClr val="0F2847"/>
          </a:solidFill>
          <a:ln/>
        </p:spPr>
      </p:sp>
      <p:sp>
        <p:nvSpPr>
          <p:cNvPr id="27" name="Shape 25"/>
          <p:cNvSpPr/>
          <p:nvPr/>
        </p:nvSpPr>
        <p:spPr>
          <a:xfrm>
            <a:off x="2606040" y="3383280"/>
            <a:ext cx="1920240" cy="36576"/>
          </a:xfrm>
          <a:prstGeom prst="rect">
            <a:avLst/>
          </a:prstGeom>
          <a:solidFill>
            <a:srgbClr val="F97316"/>
          </a:solidFill>
          <a:ln/>
        </p:spPr>
      </p:sp>
      <p:sp>
        <p:nvSpPr>
          <p:cNvPr id="28" name="Text 26"/>
          <p:cNvSpPr/>
          <p:nvPr/>
        </p:nvSpPr>
        <p:spPr>
          <a:xfrm>
            <a:off x="2697480" y="3474720"/>
            <a:ext cx="17373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F973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EMERGENCY (10+)</a:t>
            </a:r>
            <a:endParaRPr lang="en-US" sz="1000" dirty="0"/>
          </a:p>
        </p:txBody>
      </p:sp>
      <p:sp>
        <p:nvSpPr>
          <p:cNvPr id="29" name="Text 27"/>
          <p:cNvSpPr/>
          <p:nvPr/>
        </p:nvSpPr>
        <p:spPr>
          <a:xfrm>
            <a:off x="2697480" y="3794760"/>
            <a:ext cx="1737360" cy="1188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30000"/>
              </a:lnSpc>
              <a:buNone/>
            </a:pPr>
            <a:r>
              <a:rPr lang="en-US" sz="90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ICS, EMS triage, weather, wildfire, earthquake, city profiles</a:t>
            </a:r>
            <a:endParaRPr lang="en-US" sz="900" dirty="0"/>
          </a:p>
        </p:txBody>
      </p:sp>
      <p:sp>
        <p:nvSpPr>
          <p:cNvPr id="30" name="Shape 28"/>
          <p:cNvSpPr/>
          <p:nvPr/>
        </p:nvSpPr>
        <p:spPr>
          <a:xfrm>
            <a:off x="4754880" y="3383280"/>
            <a:ext cx="1920240" cy="1737360"/>
          </a:xfrm>
          <a:prstGeom prst="rect">
            <a:avLst>
              <a:gd name="adj" fmla="val 4211"/>
            </a:avLst>
          </a:prstGeom>
          <a:solidFill>
            <a:srgbClr val="0F2847"/>
          </a:solidFill>
          <a:ln/>
        </p:spPr>
      </p:sp>
      <p:sp>
        <p:nvSpPr>
          <p:cNvPr id="31" name="Shape 29"/>
          <p:cNvSpPr/>
          <p:nvPr/>
        </p:nvSpPr>
        <p:spPr>
          <a:xfrm>
            <a:off x="4754880" y="3383280"/>
            <a:ext cx="1920240" cy="36576"/>
          </a:xfrm>
          <a:prstGeom prst="rect">
            <a:avLst/>
          </a:prstGeom>
          <a:solidFill>
            <a:srgbClr val="8B5CF6"/>
          </a:solidFill>
          <a:ln/>
        </p:spPr>
      </p:sp>
      <p:sp>
        <p:nvSpPr>
          <p:cNvPr id="32" name="Text 30"/>
          <p:cNvSpPr/>
          <p:nvPr/>
        </p:nvSpPr>
        <p:spPr>
          <a:xfrm>
            <a:off x="4846320" y="3474720"/>
            <a:ext cx="17373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8B5CF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TRAINING (10+)</a:t>
            </a:r>
            <a:endParaRPr lang="en-US" sz="1000" dirty="0"/>
          </a:p>
        </p:txBody>
      </p:sp>
      <p:sp>
        <p:nvSpPr>
          <p:cNvPr id="33" name="Text 31"/>
          <p:cNvSpPr/>
          <p:nvPr/>
        </p:nvSpPr>
        <p:spPr>
          <a:xfrm>
            <a:off x="4846320" y="3794760"/>
            <a:ext cx="1737360" cy="1188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30000"/>
              </a:lnSpc>
              <a:buNone/>
            </a:pPr>
            <a:r>
              <a:rPr lang="en-US" sz="90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21 courses, 20 certs, 21 scenarios, same platform as ops</a:t>
            </a:r>
            <a:endParaRPr lang="en-US" sz="900" dirty="0"/>
          </a:p>
        </p:txBody>
      </p:sp>
      <p:sp>
        <p:nvSpPr>
          <p:cNvPr id="34" name="Shape 32"/>
          <p:cNvSpPr/>
          <p:nvPr/>
        </p:nvSpPr>
        <p:spPr>
          <a:xfrm>
            <a:off x="6903720" y="3383280"/>
            <a:ext cx="1920240" cy="1737360"/>
          </a:xfrm>
          <a:prstGeom prst="rect">
            <a:avLst>
              <a:gd name="adj" fmla="val 4211"/>
            </a:avLst>
          </a:prstGeom>
          <a:solidFill>
            <a:srgbClr val="0F2847"/>
          </a:solidFill>
          <a:ln/>
        </p:spPr>
      </p:sp>
      <p:sp>
        <p:nvSpPr>
          <p:cNvPr id="35" name="Shape 33"/>
          <p:cNvSpPr/>
          <p:nvPr/>
        </p:nvSpPr>
        <p:spPr>
          <a:xfrm>
            <a:off x="6903720" y="3383280"/>
            <a:ext cx="1920240" cy="36576"/>
          </a:xfrm>
          <a:prstGeom prst="rect">
            <a:avLst/>
          </a:prstGeom>
          <a:solidFill>
            <a:srgbClr val="CBD5E1"/>
          </a:solidFill>
          <a:ln/>
        </p:spPr>
      </p:sp>
      <p:sp>
        <p:nvSpPr>
          <p:cNvPr id="36" name="Text 34"/>
          <p:cNvSpPr/>
          <p:nvPr/>
        </p:nvSpPr>
        <p:spPr>
          <a:xfrm>
            <a:off x="6995160" y="3474720"/>
            <a:ext cx="17373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INTEGRATION (10+)</a:t>
            </a:r>
            <a:endParaRPr lang="en-US" sz="1000" dirty="0"/>
          </a:p>
        </p:txBody>
      </p:sp>
      <p:sp>
        <p:nvSpPr>
          <p:cNvPr id="37" name="Text 35"/>
          <p:cNvSpPr/>
          <p:nvPr/>
        </p:nvSpPr>
        <p:spPr>
          <a:xfrm>
            <a:off x="6995160" y="3794760"/>
            <a:ext cx="1737360" cy="1188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30000"/>
              </a:lnSpc>
              <a:buNone/>
            </a:pPr>
            <a:r>
              <a:rPr lang="en-US" sz="90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 adapters: DCGS-MC, CoT/TAK, STIX/TAXII, NGA, CDS</a:t>
            </a:r>
            <a:endParaRPr lang="en-US" sz="900" dirty="0"/>
          </a:p>
        </p:txBody>
      </p:sp>
      <p:sp>
        <p:nvSpPr>
          <p:cNvPr id="38" name="Text 36"/>
          <p:cNvSpPr/>
          <p:nvPr/>
        </p:nvSpPr>
        <p:spPr>
          <a:xfrm>
            <a:off x="457200" y="539496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F59E0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Web-based PWA. Works offline. Any browser. Zero install. DDIL-capable.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2061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5720"/>
          </a:xfrm>
          <a:prstGeom prst="rect">
            <a:avLst/>
          </a:prstGeom>
          <a:solidFill>
            <a:srgbClr val="3B82F6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937760"/>
            <a:ext cx="9144000" cy="205740"/>
          </a:xfrm>
          <a:prstGeom prst="rect">
            <a:avLst/>
          </a:prstGeom>
          <a:solidFill>
            <a:srgbClr val="0A1628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274320"/>
            <a:ext cx="7315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F59E0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ONE PLATFORM, SIX MARKETS</a:t>
            </a:r>
            <a:endParaRPr lang="en-US" sz="2400" dirty="0"/>
          </a:p>
        </p:txBody>
      </p:sp>
      <p:sp>
        <p:nvSpPr>
          <p:cNvPr id="5" name="Text 3"/>
          <p:cNvSpPr/>
          <p:nvPr/>
        </p:nvSpPr>
        <p:spPr>
          <a:xfrm>
            <a:off x="457200" y="822960"/>
            <a:ext cx="8229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Configuration determines mission. Same training. Same support. Same codebase.</a:t>
            </a:r>
            <a:endParaRPr lang="en-US" sz="1300" dirty="0"/>
          </a:p>
        </p:txBody>
      </p:sp>
      <p:sp>
        <p:nvSpPr>
          <p:cNvPr id="6" name="Shape 4"/>
          <p:cNvSpPr/>
          <p:nvPr/>
        </p:nvSpPr>
        <p:spPr>
          <a:xfrm>
            <a:off x="457200" y="1371600"/>
            <a:ext cx="8229600" cy="566928"/>
          </a:xfrm>
          <a:prstGeom prst="rect">
            <a:avLst>
              <a:gd name="adj" fmla="val 8065"/>
            </a:avLst>
          </a:prstGeom>
          <a:solidFill>
            <a:srgbClr val="0F2847"/>
          </a:solidFill>
          <a:ln/>
        </p:spPr>
      </p:sp>
      <p:sp>
        <p:nvSpPr>
          <p:cNvPr id="7" name="Shape 5"/>
          <p:cNvSpPr/>
          <p:nvPr/>
        </p:nvSpPr>
        <p:spPr>
          <a:xfrm>
            <a:off x="457200" y="1371600"/>
            <a:ext cx="54864" cy="566928"/>
          </a:xfrm>
          <a:prstGeom prst="rect">
            <a:avLst/>
          </a:prstGeom>
          <a:solidFill>
            <a:srgbClr val="3B82F6"/>
          </a:solidFill>
          <a:ln/>
        </p:spPr>
      </p:sp>
      <p:sp>
        <p:nvSpPr>
          <p:cNvPr id="8" name="Text 6"/>
          <p:cNvSpPr/>
          <p:nvPr/>
        </p:nvSpPr>
        <p:spPr>
          <a:xfrm>
            <a:off x="640080" y="1371600"/>
            <a:ext cx="201168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3B82F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MILITARY C2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2743200" y="1371600"/>
            <a:ext cx="292608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Army, Marines, Navy, AF, Space Force</a:t>
            </a:r>
            <a:endParaRPr lang="en-US" sz="1000" dirty="0"/>
          </a:p>
        </p:txBody>
      </p:sp>
      <p:sp>
        <p:nvSpPr>
          <p:cNvPr id="10" name="Text 8"/>
          <p:cNvSpPr/>
          <p:nvPr/>
        </p:nvSpPr>
        <p:spPr>
          <a:xfrm>
            <a:off x="5852160" y="1371600"/>
            <a:ext cx="256032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F59E0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$50B+ C4ISR market</a:t>
            </a:r>
            <a:endParaRPr lang="en-US" sz="1000" dirty="0"/>
          </a:p>
        </p:txBody>
      </p:sp>
      <p:sp>
        <p:nvSpPr>
          <p:cNvPr id="11" name="Shape 9"/>
          <p:cNvSpPr/>
          <p:nvPr/>
        </p:nvSpPr>
        <p:spPr>
          <a:xfrm>
            <a:off x="457200" y="2057400"/>
            <a:ext cx="8229600" cy="566928"/>
          </a:xfrm>
          <a:prstGeom prst="rect">
            <a:avLst>
              <a:gd name="adj" fmla="val 8065"/>
            </a:avLst>
          </a:prstGeom>
          <a:solidFill>
            <a:srgbClr val="0D1B36"/>
          </a:solidFill>
          <a:ln/>
        </p:spPr>
      </p:sp>
      <p:sp>
        <p:nvSpPr>
          <p:cNvPr id="12" name="Shape 10"/>
          <p:cNvSpPr/>
          <p:nvPr/>
        </p:nvSpPr>
        <p:spPr>
          <a:xfrm>
            <a:off x="457200" y="2057400"/>
            <a:ext cx="54864" cy="566928"/>
          </a:xfrm>
          <a:prstGeom prst="rect">
            <a:avLst/>
          </a:prstGeom>
          <a:solidFill>
            <a:srgbClr val="F97316"/>
          </a:solidFill>
          <a:ln/>
        </p:spPr>
      </p:sp>
      <p:sp>
        <p:nvSpPr>
          <p:cNvPr id="13" name="Text 11"/>
          <p:cNvSpPr/>
          <p:nvPr/>
        </p:nvSpPr>
        <p:spPr>
          <a:xfrm>
            <a:off x="640080" y="2057400"/>
            <a:ext cx="201168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973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EMERGENCY MGMT</a:t>
            </a:r>
            <a:endParaRPr lang="en-US" sz="1100" dirty="0"/>
          </a:p>
        </p:txBody>
      </p:sp>
      <p:sp>
        <p:nvSpPr>
          <p:cNvPr id="14" name="Text 12"/>
          <p:cNvSpPr/>
          <p:nvPr/>
        </p:nvSpPr>
        <p:spPr>
          <a:xfrm>
            <a:off x="2743200" y="2057400"/>
            <a:ext cx="292608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FEMA, State/Local EM, Red Cross</a:t>
            </a:r>
            <a:endParaRPr lang="en-US" sz="1000" dirty="0"/>
          </a:p>
        </p:txBody>
      </p:sp>
      <p:sp>
        <p:nvSpPr>
          <p:cNvPr id="15" name="Text 13"/>
          <p:cNvSpPr/>
          <p:nvPr/>
        </p:nvSpPr>
        <p:spPr>
          <a:xfrm>
            <a:off x="5852160" y="2057400"/>
            <a:ext cx="256032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F59E0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$5B+ EM software market</a:t>
            </a:r>
            <a:endParaRPr lang="en-US" sz="1000" dirty="0"/>
          </a:p>
        </p:txBody>
      </p:sp>
      <p:sp>
        <p:nvSpPr>
          <p:cNvPr id="16" name="Shape 14"/>
          <p:cNvSpPr/>
          <p:nvPr/>
        </p:nvSpPr>
        <p:spPr>
          <a:xfrm>
            <a:off x="457200" y="2743200"/>
            <a:ext cx="8229600" cy="566928"/>
          </a:xfrm>
          <a:prstGeom prst="rect">
            <a:avLst>
              <a:gd name="adj" fmla="val 8065"/>
            </a:avLst>
          </a:prstGeom>
          <a:solidFill>
            <a:srgbClr val="0F2847"/>
          </a:solidFill>
          <a:ln/>
        </p:spPr>
      </p:sp>
      <p:sp>
        <p:nvSpPr>
          <p:cNvPr id="17" name="Shape 15"/>
          <p:cNvSpPr/>
          <p:nvPr/>
        </p:nvSpPr>
        <p:spPr>
          <a:xfrm>
            <a:off x="457200" y="2743200"/>
            <a:ext cx="54864" cy="566928"/>
          </a:xfrm>
          <a:prstGeom prst="rect">
            <a:avLst/>
          </a:prstGeom>
          <a:solidFill>
            <a:srgbClr val="EF4444"/>
          </a:solidFill>
          <a:ln/>
        </p:spPr>
      </p:sp>
      <p:sp>
        <p:nvSpPr>
          <p:cNvPr id="18" name="Text 16"/>
          <p:cNvSpPr/>
          <p:nvPr/>
        </p:nvSpPr>
        <p:spPr>
          <a:xfrm>
            <a:off x="640080" y="2743200"/>
            <a:ext cx="201168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EF44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LAW ENFORCEMENT</a:t>
            </a:r>
            <a:endParaRPr lang="en-US" sz="1100" dirty="0"/>
          </a:p>
        </p:txBody>
      </p:sp>
      <p:sp>
        <p:nvSpPr>
          <p:cNvPr id="19" name="Text 17"/>
          <p:cNvSpPr/>
          <p:nvPr/>
        </p:nvSpPr>
        <p:spPr>
          <a:xfrm>
            <a:off x="2743200" y="2743200"/>
            <a:ext cx="292608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FBI, DHS, Fusion Centers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852160" y="2743200"/>
            <a:ext cx="256032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F59E0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$8B+ public safety tech</a:t>
            </a:r>
            <a:endParaRPr lang="en-US" sz="1000" dirty="0"/>
          </a:p>
        </p:txBody>
      </p:sp>
      <p:sp>
        <p:nvSpPr>
          <p:cNvPr id="21" name="Shape 19"/>
          <p:cNvSpPr/>
          <p:nvPr/>
        </p:nvSpPr>
        <p:spPr>
          <a:xfrm>
            <a:off x="457200" y="3429000"/>
            <a:ext cx="8229600" cy="566928"/>
          </a:xfrm>
          <a:prstGeom prst="rect">
            <a:avLst>
              <a:gd name="adj" fmla="val 8065"/>
            </a:avLst>
          </a:prstGeom>
          <a:solidFill>
            <a:srgbClr val="0D1B36"/>
          </a:solidFill>
          <a:ln/>
        </p:spPr>
      </p:sp>
      <p:sp>
        <p:nvSpPr>
          <p:cNvPr id="22" name="Shape 20"/>
          <p:cNvSpPr/>
          <p:nvPr/>
        </p:nvSpPr>
        <p:spPr>
          <a:xfrm>
            <a:off x="457200" y="3429000"/>
            <a:ext cx="54864" cy="566928"/>
          </a:xfrm>
          <a:prstGeom prst="rect">
            <a:avLst/>
          </a:prstGeom>
          <a:solidFill>
            <a:srgbClr val="10B981"/>
          </a:solidFill>
          <a:ln/>
        </p:spPr>
      </p:sp>
      <p:sp>
        <p:nvSpPr>
          <p:cNvPr id="23" name="Text 21"/>
          <p:cNvSpPr/>
          <p:nvPr/>
        </p:nvSpPr>
        <p:spPr>
          <a:xfrm>
            <a:off x="640080" y="3429000"/>
            <a:ext cx="201168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0B98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BORDER SECURITY</a:t>
            </a:r>
            <a:endParaRPr lang="en-US" sz="1100" dirty="0"/>
          </a:p>
        </p:txBody>
      </p:sp>
      <p:sp>
        <p:nvSpPr>
          <p:cNvPr id="24" name="Text 22"/>
          <p:cNvSpPr/>
          <p:nvPr/>
        </p:nvSpPr>
        <p:spPr>
          <a:xfrm>
            <a:off x="2743200" y="3429000"/>
            <a:ext cx="292608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CBP, ICE, Coast Guard</a:t>
            </a:r>
            <a:endParaRPr lang="en-US" sz="1000" dirty="0"/>
          </a:p>
        </p:txBody>
      </p:sp>
      <p:sp>
        <p:nvSpPr>
          <p:cNvPr id="25" name="Text 23"/>
          <p:cNvSpPr/>
          <p:nvPr/>
        </p:nvSpPr>
        <p:spPr>
          <a:xfrm>
            <a:off x="5852160" y="3429000"/>
            <a:ext cx="256032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F59E0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$3B+ border tech market</a:t>
            </a:r>
            <a:endParaRPr lang="en-US" sz="1000" dirty="0"/>
          </a:p>
        </p:txBody>
      </p:sp>
      <p:sp>
        <p:nvSpPr>
          <p:cNvPr id="26" name="Shape 24"/>
          <p:cNvSpPr/>
          <p:nvPr/>
        </p:nvSpPr>
        <p:spPr>
          <a:xfrm>
            <a:off x="457200" y="4114800"/>
            <a:ext cx="8229600" cy="566928"/>
          </a:xfrm>
          <a:prstGeom prst="rect">
            <a:avLst>
              <a:gd name="adj" fmla="val 8065"/>
            </a:avLst>
          </a:prstGeom>
          <a:solidFill>
            <a:srgbClr val="0F2847"/>
          </a:solidFill>
          <a:ln/>
        </p:spPr>
      </p:sp>
      <p:sp>
        <p:nvSpPr>
          <p:cNvPr id="27" name="Shape 25"/>
          <p:cNvSpPr/>
          <p:nvPr/>
        </p:nvSpPr>
        <p:spPr>
          <a:xfrm>
            <a:off x="457200" y="4114800"/>
            <a:ext cx="54864" cy="566928"/>
          </a:xfrm>
          <a:prstGeom prst="rect">
            <a:avLst/>
          </a:prstGeom>
          <a:solidFill>
            <a:srgbClr val="0EA5E9"/>
          </a:solidFill>
          <a:ln/>
        </p:spPr>
      </p:sp>
      <p:sp>
        <p:nvSpPr>
          <p:cNvPr id="28" name="Text 26"/>
          <p:cNvSpPr/>
          <p:nvPr/>
        </p:nvSpPr>
        <p:spPr>
          <a:xfrm>
            <a:off x="640080" y="4114800"/>
            <a:ext cx="201168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EA5E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CRITICAL INFRA</a:t>
            </a:r>
            <a:endParaRPr lang="en-US" sz="1100" dirty="0"/>
          </a:p>
        </p:txBody>
      </p:sp>
      <p:sp>
        <p:nvSpPr>
          <p:cNvPr id="29" name="Text 27"/>
          <p:cNvSpPr/>
          <p:nvPr/>
        </p:nvSpPr>
        <p:spPr>
          <a:xfrm>
            <a:off x="2743200" y="4114800"/>
            <a:ext cx="292608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DoE, CISA, Airports, Nuclear</a:t>
            </a:r>
            <a:endParaRPr lang="en-US" sz="1000" dirty="0"/>
          </a:p>
        </p:txBody>
      </p:sp>
      <p:sp>
        <p:nvSpPr>
          <p:cNvPr id="30" name="Text 28"/>
          <p:cNvSpPr/>
          <p:nvPr/>
        </p:nvSpPr>
        <p:spPr>
          <a:xfrm>
            <a:off x="5852160" y="4114800"/>
            <a:ext cx="256032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F59E0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$7B+ infrastructure security</a:t>
            </a:r>
            <a:endParaRPr lang="en-US" sz="1000" dirty="0"/>
          </a:p>
        </p:txBody>
      </p:sp>
      <p:sp>
        <p:nvSpPr>
          <p:cNvPr id="31" name="Shape 29"/>
          <p:cNvSpPr/>
          <p:nvPr/>
        </p:nvSpPr>
        <p:spPr>
          <a:xfrm>
            <a:off x="457200" y="4800600"/>
            <a:ext cx="8229600" cy="566928"/>
          </a:xfrm>
          <a:prstGeom prst="rect">
            <a:avLst>
              <a:gd name="adj" fmla="val 8065"/>
            </a:avLst>
          </a:prstGeom>
          <a:solidFill>
            <a:srgbClr val="0D1B36"/>
          </a:solidFill>
          <a:ln/>
        </p:spPr>
      </p:sp>
      <p:sp>
        <p:nvSpPr>
          <p:cNvPr id="32" name="Shape 30"/>
          <p:cNvSpPr/>
          <p:nvPr/>
        </p:nvSpPr>
        <p:spPr>
          <a:xfrm>
            <a:off x="457200" y="4800600"/>
            <a:ext cx="54864" cy="566928"/>
          </a:xfrm>
          <a:prstGeom prst="rect">
            <a:avLst/>
          </a:prstGeom>
          <a:solidFill>
            <a:srgbClr val="8B5CF6"/>
          </a:solidFill>
          <a:ln/>
        </p:spPr>
      </p:sp>
      <p:sp>
        <p:nvSpPr>
          <p:cNvPr id="33" name="Text 31"/>
          <p:cNvSpPr/>
          <p:nvPr/>
        </p:nvSpPr>
        <p:spPr>
          <a:xfrm>
            <a:off x="640080" y="4800600"/>
            <a:ext cx="201168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8B5CF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ALLIED NATIONS</a:t>
            </a:r>
            <a:endParaRPr lang="en-US" sz="1100" dirty="0"/>
          </a:p>
        </p:txBody>
      </p:sp>
      <p:sp>
        <p:nvSpPr>
          <p:cNvPr id="34" name="Text 32"/>
          <p:cNvSpPr/>
          <p:nvPr/>
        </p:nvSpPr>
        <p:spPr>
          <a:xfrm>
            <a:off x="2743200" y="4800600"/>
            <a:ext cx="292608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NATO, Five Eyes (post-ITAR)</a:t>
            </a:r>
            <a:endParaRPr lang="en-US" sz="1000" dirty="0"/>
          </a:p>
        </p:txBody>
      </p:sp>
      <p:sp>
        <p:nvSpPr>
          <p:cNvPr id="35" name="Text 33"/>
          <p:cNvSpPr/>
          <p:nvPr/>
        </p:nvSpPr>
        <p:spPr>
          <a:xfrm>
            <a:off x="5852160" y="4800600"/>
            <a:ext cx="256032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F59E0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2x domestic market</a:t>
            </a:r>
            <a:endParaRPr lang="en-US" sz="1000" dirty="0"/>
          </a:p>
        </p:txBody>
      </p:sp>
      <p:sp>
        <p:nvSpPr>
          <p:cNvPr id="36" name="Text 34"/>
          <p:cNvSpPr/>
          <p:nvPr/>
        </p:nvSpPr>
        <p:spPr>
          <a:xfrm>
            <a:off x="457200" y="557784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59E0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Total addressable market: $70B+</a:t>
            </a:r>
            <a:endParaRPr lang="en-US" sz="16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2061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5720"/>
          </a:xfrm>
          <a:prstGeom prst="rect">
            <a:avLst/>
          </a:prstGeom>
          <a:solidFill>
            <a:srgbClr val="3B82F6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937760"/>
            <a:ext cx="9144000" cy="205740"/>
          </a:xfrm>
          <a:prstGeom prst="rect">
            <a:avLst/>
          </a:prstGeom>
          <a:solidFill>
            <a:srgbClr val="0A1628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274320"/>
            <a:ext cx="4572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0B98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TRACTION &amp; VALIDATION</a:t>
            </a:r>
            <a:endParaRPr lang="en-US" sz="2400" dirty="0"/>
          </a:p>
        </p:txBody>
      </p:sp>
      <p:sp>
        <p:nvSpPr>
          <p:cNvPr id="5" name="Shape 3"/>
          <p:cNvSpPr/>
          <p:nvPr/>
        </p:nvSpPr>
        <p:spPr>
          <a:xfrm>
            <a:off x="457200" y="914400"/>
            <a:ext cx="3840480" cy="1645920"/>
          </a:xfrm>
          <a:prstGeom prst="rect">
            <a:avLst>
              <a:gd name="adj" fmla="val 5556"/>
            </a:avLst>
          </a:prstGeom>
          <a:solidFill>
            <a:srgbClr val="0F2847"/>
          </a:solidFill>
          <a:ln/>
        </p:spPr>
      </p:sp>
      <p:sp>
        <p:nvSpPr>
          <p:cNvPr id="6" name="Text 4"/>
          <p:cNvSpPr/>
          <p:nvPr/>
        </p:nvSpPr>
        <p:spPr>
          <a:xfrm>
            <a:off x="640080" y="1005840"/>
            <a:ext cx="34747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59E0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BUILT AND LIVE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640080" y="1371600"/>
            <a:ext cx="347472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200" dirty="0">
                <a:solidFill>
                  <a:srgbClr val="10B98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86 modules operational
</a:t>
            </a:r>
            <a:pPr indent="0" marL="0">
              <a:lnSpc>
                <a:spcPct val="130000"/>
              </a:lnSpc>
              <a:buNone/>
            </a:pPr>
            <a:r>
              <a:rPr lang="en-US" sz="1200" dirty="0">
                <a:solidFill>
                  <a:srgbClr val="0EA5E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secureassure.app — evaluate now
</a:t>
            </a:r>
            <a:pPr indent="0" marL="0">
              <a:lnSpc>
                <a:spcPct val="130000"/>
              </a:lnSpc>
              <a:buNone/>
            </a:pPr>
            <a:r>
              <a:rPr lang="en-US" sz="120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OGC, ISO, MIL-STD compliant
</a:t>
            </a:r>
            <a:pPr indent="0" marL="0">
              <a:lnSpc>
                <a:spcPct val="130000"/>
              </a:lnSpc>
              <a:buNone/>
            </a:pPr>
            <a:r>
              <a:rPr lang="en-US" sz="120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CMMC L2 (92.6% compliant)
</a:t>
            </a:r>
            <a:pPr indent="0" marL="0">
              <a:lnSpc>
                <a:spcPct val="130000"/>
              </a:lnSpc>
              <a:buNone/>
            </a:pPr>
            <a:r>
              <a:rPr lang="en-US" sz="120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Zero-hallucination AI SOP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4846320" y="914400"/>
            <a:ext cx="3840480" cy="1645920"/>
          </a:xfrm>
          <a:prstGeom prst="rect">
            <a:avLst>
              <a:gd name="adj" fmla="val 5556"/>
            </a:avLst>
          </a:prstGeom>
          <a:solidFill>
            <a:srgbClr val="0F2847"/>
          </a:solidFill>
          <a:ln/>
        </p:spPr>
      </p:sp>
      <p:sp>
        <p:nvSpPr>
          <p:cNvPr id="9" name="Text 7"/>
          <p:cNvSpPr/>
          <p:nvPr/>
        </p:nvSpPr>
        <p:spPr>
          <a:xfrm>
            <a:off x="5029200" y="1005840"/>
            <a:ext cx="34747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3B82F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ACTIVE EVALUATIONS</a:t>
            </a:r>
            <a:endParaRPr lang="en-US" sz="1400" dirty="0"/>
          </a:p>
        </p:txBody>
      </p:sp>
      <p:sp>
        <p:nvSpPr>
          <p:cNvPr id="10" name="Text 8"/>
          <p:cNvSpPr/>
          <p:nvPr/>
        </p:nvSpPr>
        <p:spPr>
          <a:xfrm>
            <a:off x="5029200" y="1371600"/>
            <a:ext cx="347472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MCIA GSS — Marine Corps geospatial
</a:t>
            </a:r>
            <a:pPr indent="0" marL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FBI BAA — 3 problem sets submitted
</a:t>
            </a:r>
            <a:pPr indent="0" marL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NSWC Crane — C-UAS drone training
</a:t>
            </a:r>
            <a:pPr indent="0" marL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Army ITDX 26 — AI analyst
</a:t>
            </a:r>
            <a:pPr indent="0" marL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DIU REEF — maritime interdiction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457200" y="2834640"/>
            <a:ext cx="8229600" cy="1097280"/>
          </a:xfrm>
          <a:prstGeom prst="rect">
            <a:avLst>
              <a:gd name="adj" fmla="val 8333"/>
            </a:avLst>
          </a:prstGeom>
          <a:solidFill>
            <a:srgbClr val="1A1A2E"/>
          </a:solidFill>
          <a:ln/>
        </p:spPr>
      </p:sp>
      <p:sp>
        <p:nvSpPr>
          <p:cNvPr id="12" name="Text 10"/>
          <p:cNvSpPr/>
          <p:nvPr/>
        </p:nvSpPr>
        <p:spPr>
          <a:xfrm>
            <a:off x="640080" y="292608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59E0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COMPARABLE COMPANIES:</a:t>
            </a:r>
            <a:endParaRPr lang="en-US" sz="1400" dirty="0"/>
          </a:p>
        </p:txBody>
      </p:sp>
      <p:sp>
        <p:nvSpPr>
          <p:cNvPr id="13" name="Text 11"/>
          <p:cNvSpPr/>
          <p:nvPr/>
        </p:nvSpPr>
        <p:spPr>
          <a:xfrm>
            <a:off x="640080" y="3291840"/>
            <a:ext cx="77724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Palantir: $50B market cap </a:t>
            </a:r>
            <a:pPr indent="0" marL="0">
              <a:lnSpc>
                <a:spcPct val="130000"/>
              </a:lnSpc>
              <a:buNone/>
            </a:pPr>
            <a:r>
              <a:rPr lang="en-US" sz="12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— data integration platform
</a:t>
            </a:r>
            <a:pPr indent="0" marL="0">
              <a:lnSpc>
                <a:spcPct val="13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Anduril: $14B valuation </a:t>
            </a:r>
            <a:pPr indent="0" marL="0">
              <a:lnSpc>
                <a:spcPct val="130000"/>
              </a:lnSpc>
              <a:buNone/>
            </a:pPr>
            <a:r>
              <a:rPr lang="en-US" sz="12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— hardware + software
</a:t>
            </a:r>
            <a:pPr indent="0" marL="0">
              <a:lnSpc>
                <a:spcPct val="13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DroneShield: $1.5B market cap </a:t>
            </a:r>
            <a:pPr indent="0" marL="0">
              <a:lnSpc>
                <a:spcPct val="130000"/>
              </a:lnSpc>
              <a:buNone/>
            </a:pPr>
            <a:r>
              <a:rPr lang="en-US" sz="12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— detection only, no C2 platform</a:t>
            </a:r>
            <a:endParaRPr lang="en-US" sz="1300" dirty="0"/>
          </a:p>
        </p:txBody>
      </p:sp>
      <p:sp>
        <p:nvSpPr>
          <p:cNvPr id="14" name="Text 12"/>
          <p:cNvSpPr/>
          <p:nvPr/>
        </p:nvSpPr>
        <p:spPr>
          <a:xfrm>
            <a:off x="457200" y="411480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59E0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We built what Palantir charges $50M/year for. One person. No overhead.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2061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5720"/>
          </a:xfrm>
          <a:prstGeom prst="rect">
            <a:avLst/>
          </a:prstGeom>
          <a:solidFill>
            <a:srgbClr val="3B82F6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937760"/>
            <a:ext cx="9144000" cy="205740"/>
          </a:xfrm>
          <a:prstGeom prst="rect">
            <a:avLst/>
          </a:prstGeom>
          <a:solidFill>
            <a:srgbClr val="0A1628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274320"/>
            <a:ext cx="4572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F59E0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ASK</a:t>
            </a:r>
            <a:endParaRPr lang="en-US" sz="2400" dirty="0"/>
          </a:p>
        </p:txBody>
      </p:sp>
      <p:sp>
        <p:nvSpPr>
          <p:cNvPr id="5" name="Shape 3"/>
          <p:cNvSpPr/>
          <p:nvPr/>
        </p:nvSpPr>
        <p:spPr>
          <a:xfrm>
            <a:off x="457200" y="914400"/>
            <a:ext cx="3840480" cy="2011680"/>
          </a:xfrm>
          <a:prstGeom prst="rect">
            <a:avLst>
              <a:gd name="adj" fmla="val 4545"/>
            </a:avLst>
          </a:prstGeom>
          <a:solidFill>
            <a:srgbClr val="0F2847"/>
          </a:solidFill>
          <a:ln/>
        </p:spPr>
      </p:sp>
      <p:sp>
        <p:nvSpPr>
          <p:cNvPr id="6" name="Text 4"/>
          <p:cNvSpPr/>
          <p:nvPr/>
        </p:nvSpPr>
        <p:spPr>
          <a:xfrm>
            <a:off x="640080" y="1005840"/>
            <a:ext cx="34747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3B82F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FOUNDER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640080" y="1371600"/>
            <a:ext cx="347472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Dr. Terry Flood
</a:t>
            </a:r>
            <a:pPr indent="0" marL="0">
              <a:lnSpc>
                <a:spcPct val="130000"/>
              </a:lnSpc>
              <a:buNone/>
            </a:pPr>
            <a:r>
              <a:rPr lang="en-US" sz="1200" dirty="0">
                <a:solidFill>
                  <a:srgbClr val="F59E0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Service-Disabled Veteran
</a:t>
            </a:r>
            <a:pPr indent="0" marL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Built entire 86-module platform solo
</a:t>
            </a:r>
            <a:pPr indent="0" marL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SDVOSB certified — set-aside eligible
</a:t>
            </a:r>
            <a:pPr indent="0" marL="0">
              <a:lnSpc>
                <a:spcPct val="130000"/>
              </a:lnSpc>
              <a:buNone/>
            </a:pPr>
            <a:r>
              <a:rPr lang="en-US" sz="10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UEI: C7YDV3P8EHL7 | CAGE: 9VKK3</a:t>
            </a:r>
            <a:endParaRPr lang="en-US" sz="1600" dirty="0"/>
          </a:p>
        </p:txBody>
      </p:sp>
      <p:sp>
        <p:nvSpPr>
          <p:cNvPr id="8" name="Shape 6"/>
          <p:cNvSpPr/>
          <p:nvPr/>
        </p:nvSpPr>
        <p:spPr>
          <a:xfrm>
            <a:off x="4846320" y="914400"/>
            <a:ext cx="3840480" cy="2011680"/>
          </a:xfrm>
          <a:prstGeom prst="rect">
            <a:avLst>
              <a:gd name="adj" fmla="val 4545"/>
            </a:avLst>
          </a:prstGeom>
          <a:solidFill>
            <a:srgbClr val="0F2847"/>
          </a:solidFill>
          <a:ln/>
        </p:spPr>
      </p:sp>
      <p:sp>
        <p:nvSpPr>
          <p:cNvPr id="9" name="Text 7"/>
          <p:cNvSpPr/>
          <p:nvPr/>
        </p:nvSpPr>
        <p:spPr>
          <a:xfrm>
            <a:off x="5029200" y="1097280"/>
            <a:ext cx="34747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59E0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$1,000,000</a:t>
            </a:r>
            <a:endParaRPr lang="en-US" sz="3200" dirty="0"/>
          </a:p>
        </p:txBody>
      </p:sp>
      <p:sp>
        <p:nvSpPr>
          <p:cNvPr id="10" name="Text 8"/>
          <p:cNvSpPr/>
          <p:nvPr/>
        </p:nvSpPr>
        <p:spPr>
          <a:xfrm>
            <a:off x="5029200" y="1645920"/>
            <a:ext cx="34747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3B82F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USE OF FUNDS: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5029200" y="2011680"/>
            <a:ext cx="347472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$300K — FedRAMP + ATO certification
</a:t>
            </a:r>
            <a:pPr indent="0" marL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$250K — TRL 7 validation (C-UAS + GEOINT)
</a:t>
            </a:r>
            <a:pPr indent="0" marL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$250K — Sales engineering + pilot customers
</a:t>
            </a:r>
            <a:pPr indent="0" marL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$200K — 12 months operations</a:t>
            </a:r>
            <a:endParaRPr lang="en-US" sz="1100" dirty="0"/>
          </a:p>
        </p:txBody>
      </p:sp>
      <p:sp>
        <p:nvSpPr>
          <p:cNvPr id="12" name="Shape 10"/>
          <p:cNvSpPr/>
          <p:nvPr/>
        </p:nvSpPr>
        <p:spPr>
          <a:xfrm>
            <a:off x="457200" y="3200400"/>
            <a:ext cx="8229600" cy="2011680"/>
          </a:xfrm>
          <a:prstGeom prst="rect">
            <a:avLst>
              <a:gd name="adj" fmla="val 4545"/>
            </a:avLst>
          </a:prstGeom>
          <a:solidFill>
            <a:srgbClr val="1A1A2E"/>
          </a:solidFill>
          <a:ln/>
        </p:spPr>
      </p:sp>
      <p:sp>
        <p:nvSpPr>
          <p:cNvPr id="13" name="Text 11"/>
          <p:cNvSpPr/>
          <p:nvPr/>
        </p:nvSpPr>
        <p:spPr>
          <a:xfrm>
            <a:off x="640080" y="329184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59E0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RETURN ON $1M:</a:t>
            </a:r>
            <a:endParaRPr lang="en-US" sz="1400" dirty="0"/>
          </a:p>
        </p:txBody>
      </p:sp>
      <p:sp>
        <p:nvSpPr>
          <p:cNvPr id="14" name="Text 12"/>
          <p:cNvSpPr/>
          <p:nvPr/>
        </p:nvSpPr>
        <p:spPr>
          <a:xfrm>
            <a:off x="640080" y="3657600"/>
            <a:ext cx="77724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FedRAMP certified = eligible for $500M-2B program of record contracts
</a:t>
            </a:r>
            <a:pPr indent="0" marL="0">
              <a:lnSpc>
                <a:spcPct val="140000"/>
              </a:lnSpc>
              <a:buNone/>
            </a:pPr>
            <a:r>
              <a:rPr lang="en-US" sz="1300" dirty="0">
                <a:solidFill>
                  <a:srgbClr val="10B98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Single agency license: $5-15M/year (FEMA, CBP, or single service)
</a:t>
            </a:r>
            <a:pPr indent="0" marL="0">
              <a:lnSpc>
                <a:spcPct val="140000"/>
              </a:lnSpc>
              <a:buNone/>
            </a:pPr>
            <a:r>
              <a:rPr lang="en-US" sz="1300" dirty="0">
                <a:solidFill>
                  <a:srgbClr val="F59E0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Full platform program of record: $500M-2B over 10 years
</a:t>
            </a:r>
            <a:pPr indent="0" marL="0">
              <a:lnSpc>
                <a:spcPct val="140000"/>
              </a:lnSpc>
              <a:buNone/>
            </a:pPr>
            <a:r>
              <a:rPr lang="en-US" sz="1300" dirty="0">
                <a:solidFill>
                  <a:srgbClr val="0EA5E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 markets from ONE codebase — each is a separate revenue stream
</a:t>
            </a:r>
            <a:pPr indent="0" marL="0">
              <a:lnSpc>
                <a:spcPct val="140000"/>
              </a:lnSpc>
              <a:buNone/>
            </a:pPr>
            <a:r>
              <a:rPr lang="en-US" sz="130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SDVOSB sole-source eligible up to $4M (services) / $7.5M (manufacturing)
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457200" y="539496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59E0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86 modules. BUILT. LIVE. 6 markets. $70B+ TAM. $1M to certify and deploy.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</vt:vector>
  </TitlesOfParts>
  <Company>Integrated Security Solutions (ISS)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Pitch — SHIELD/ATLAS Full Platform</dc:title>
  <dc:subject>PptxGenJS Presentation</dc:subject>
  <dc:creator>Dr. Terry Flood</dc:creator>
  <cp:lastModifiedBy>Dr. Terry Flood</cp:lastModifiedBy>
  <cp:revision>1</cp:revision>
  <dcterms:created xsi:type="dcterms:W3CDTF">2026-04-04T17:33:05Z</dcterms:created>
  <dcterms:modified xsi:type="dcterms:W3CDTF">2026-04-04T17:33:05Z</dcterms:modified>
</cp:coreProperties>
</file>